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8054" autoAdjust="0"/>
  </p:normalViewPr>
  <p:slideViewPr>
    <p:cSldViewPr>
      <p:cViewPr varScale="1">
        <p:scale>
          <a:sx n="114" d="100"/>
          <a:sy n="114" d="100"/>
        </p:scale>
        <p:origin x="-1602"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986584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3469241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740460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267302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3562350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1702671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1598828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3490588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1318085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430765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2FE939-4A4E-42A2-9221-693C80A0D05A}" type="datetimeFigureOut">
              <a:rPr lang="en-NZ" smtClean="0"/>
              <a:pPr/>
              <a:t>31/08/2017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3272783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2FE939-4A4E-42A2-9221-693C80A0D05A}" type="datetimeFigureOut">
              <a:rPr lang="en-NZ" smtClean="0"/>
              <a:pPr/>
              <a:t>31/08/2017</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0FF5D-0CB4-47E2-B77A-C008F99BE3C9}" type="slidenum">
              <a:rPr lang="en-NZ" smtClean="0"/>
              <a:pPr/>
              <a:t>‹#›</a:t>
            </a:fld>
            <a:endParaRPr lang="en-NZ"/>
          </a:p>
        </p:txBody>
      </p:sp>
    </p:spTree>
    <p:extLst>
      <p:ext uri="{BB962C8B-B14F-4D97-AF65-F5344CB8AC3E}">
        <p14:creationId xmlns:p14="http://schemas.microsoft.com/office/powerpoint/2010/main" xmlns="" val="7057264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upload.wikimedia.org/wikipedia/en/0/0a/Bank_of_China_(logo).svg" TargetMode="External"/><Relationship Id="rId13" Type="http://schemas.openxmlformats.org/officeDocument/2006/relationships/hyperlink" Target="mailto:emilyzhang@bankofchina.com" TargetMode="External"/><Relationship Id="rId3" Type="http://schemas.microsoft.com/office/2007/relationships/hdphoto" Target="../media/hdphoto1.wdp"/><Relationship Id="rId7" Type="http://schemas.openxmlformats.org/officeDocument/2006/relationships/image" Target="../media/image5.jpeg"/><Relationship Id="rId12"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5" Type="http://schemas.microsoft.com/office/2007/relationships/hdphoto" Target="../media/hdphoto2.wdp"/><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 Id="rId14"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7000"/>
                    </a14:imgEffect>
                  </a14:imgLayer>
                </a14:imgProps>
              </a:ext>
              <a:ext uri="{28A0092B-C50C-407E-A947-70E740481C1C}">
                <a14:useLocalDpi xmlns:a14="http://schemas.microsoft.com/office/drawing/2010/main" xmlns="" val="0"/>
              </a:ext>
            </a:extLst>
          </a:blip>
          <a:srcRect/>
          <a:stretch>
            <a:fillRect/>
          </a:stretch>
        </p:blipFill>
        <p:spPr bwMode="auto">
          <a:xfrm flipH="1">
            <a:off x="107502" y="1"/>
            <a:ext cx="8875298" cy="67413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2" name="Group 1"/>
          <p:cNvGrpSpPr>
            <a:grpSpLocks/>
          </p:cNvGrpSpPr>
          <p:nvPr/>
        </p:nvGrpSpPr>
        <p:grpSpPr bwMode="auto">
          <a:xfrm flipV="1">
            <a:off x="26421" y="620688"/>
            <a:ext cx="9121772" cy="0"/>
            <a:chOff x="14" y="550"/>
            <a:chExt cx="5746" cy="0"/>
          </a:xfrm>
        </p:grpSpPr>
        <p:sp>
          <p:nvSpPr>
            <p:cNvPr id="3" name="Line 1032"/>
            <p:cNvSpPr>
              <a:spLocks noChangeShapeType="1"/>
            </p:cNvSpPr>
            <p:nvPr/>
          </p:nvSpPr>
          <p:spPr bwMode="auto">
            <a:xfrm>
              <a:off x="1270" y="550"/>
              <a:ext cx="4490" cy="0"/>
            </a:xfrm>
            <a:prstGeom prst="line">
              <a:avLst/>
            </a:prstGeom>
            <a:noFill/>
            <a:ln w="47625" cap="sq">
              <a:solidFill>
                <a:srgbClr val="990000"/>
              </a:solidFill>
              <a:round/>
              <a:headEnd/>
              <a:tailEnd/>
            </a:ln>
            <a:extLst>
              <a:ext uri="{909E8E84-426E-40DD-AFC4-6F175D3DCCD1}">
                <a14:hiddenFill xmlns:a14="http://schemas.microsoft.com/office/drawing/2010/main" xmln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NZ"/>
            </a:p>
          </p:txBody>
        </p:sp>
        <p:sp>
          <p:nvSpPr>
            <p:cNvPr id="4" name="Line 1033"/>
            <p:cNvSpPr>
              <a:spLocks noChangeShapeType="1"/>
            </p:cNvSpPr>
            <p:nvPr/>
          </p:nvSpPr>
          <p:spPr bwMode="auto">
            <a:xfrm flipH="1">
              <a:off x="14" y="550"/>
              <a:ext cx="1256" cy="0"/>
            </a:xfrm>
            <a:prstGeom prst="line">
              <a:avLst/>
            </a:prstGeom>
            <a:noFill/>
            <a:ln w="47625" cap="sq">
              <a:solidFill>
                <a:srgbClr val="969696"/>
              </a:solidFill>
              <a:round/>
              <a:headEnd/>
              <a:tailEnd/>
            </a:ln>
            <a:extLst>
              <a:ext uri="{909E8E84-426E-40DD-AFC4-6F175D3DCCD1}">
                <a14:hiddenFill xmlns:a14="http://schemas.microsoft.com/office/drawing/2010/main" xmlns="">
                  <a:noFill/>
                </a14:hiddenFill>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NZ"/>
            </a:p>
          </p:txBody>
        </p:sp>
      </p:grpSp>
      <p:sp>
        <p:nvSpPr>
          <p:cNvPr id="6" name="TextBox 5"/>
          <p:cNvSpPr txBox="1"/>
          <p:nvPr/>
        </p:nvSpPr>
        <p:spPr>
          <a:xfrm>
            <a:off x="119424" y="652626"/>
            <a:ext cx="7983290" cy="400110"/>
          </a:xfrm>
          <a:prstGeom prst="rect">
            <a:avLst/>
          </a:prstGeom>
          <a:noFill/>
        </p:spPr>
        <p:txBody>
          <a:bodyPr wrap="square" rtlCol="0">
            <a:spAutoFit/>
          </a:bodyPr>
          <a:lstStyle/>
          <a:p>
            <a:r>
              <a:rPr lang="en-NZ" sz="2000" dirty="0" smtClean="0">
                <a:solidFill>
                  <a:srgbClr val="C00000"/>
                </a:solidFill>
                <a:cs typeface="Times New Roman" panose="02020603050405020304" pitchFamily="18" charset="0"/>
              </a:rPr>
              <a:t>China - New Zealand Hi-Tech Summit</a:t>
            </a:r>
            <a:endParaRPr lang="en-NZ" sz="2000" dirty="0">
              <a:solidFill>
                <a:srgbClr val="C00000"/>
              </a:solidFill>
              <a:cs typeface="Times New Roman" panose="02020603050405020304" pitchFamily="18" charset="0"/>
            </a:endParaRPr>
          </a:p>
        </p:txBody>
      </p:sp>
      <p:cxnSp>
        <p:nvCxnSpPr>
          <p:cNvPr id="8" name="Straight Connector 7"/>
          <p:cNvCxnSpPr/>
          <p:nvPr/>
        </p:nvCxnSpPr>
        <p:spPr>
          <a:xfrm>
            <a:off x="163208" y="6741368"/>
            <a:ext cx="881959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51520" y="928747"/>
            <a:ext cx="4752528" cy="5740033"/>
          </a:xfrm>
          <a:prstGeom prst="rect">
            <a:avLst/>
          </a:prstGeom>
          <a:noFill/>
          <a:effectLst/>
        </p:spPr>
        <p:style>
          <a:lnRef idx="0">
            <a:schemeClr val="accent2"/>
          </a:lnRef>
          <a:fillRef idx="3">
            <a:schemeClr val="accent2"/>
          </a:fillRef>
          <a:effectRef idx="3">
            <a:schemeClr val="accent2"/>
          </a:effectRef>
          <a:fontRef idx="minor">
            <a:schemeClr val="lt1"/>
          </a:fontRef>
        </p:style>
        <p:txBody>
          <a:bodyPr wrap="square">
            <a:spAutoFit/>
          </a:bodyPr>
          <a:lstStyle/>
          <a:p>
            <a:pPr algn="just">
              <a:spcAft>
                <a:spcPts val="600"/>
              </a:spcAft>
            </a:pPr>
            <a:endParaRPr lang="en-NZ" sz="1300" dirty="0">
              <a:solidFill>
                <a:schemeClr val="tx1">
                  <a:lumMod val="75000"/>
                  <a:lumOff val="25000"/>
                </a:schemeClr>
              </a:solidFill>
            </a:endParaRPr>
          </a:p>
          <a:p>
            <a:pPr marL="361950" indent="-361950" algn="just">
              <a:spcAft>
                <a:spcPts val="600"/>
              </a:spcAft>
              <a:buFont typeface="+mj-lt"/>
              <a:buAutoNum type="arabicPeriod"/>
            </a:pPr>
            <a:r>
              <a:rPr lang="en-NZ" sz="1400" b="1" dirty="0" smtClean="0">
                <a:solidFill>
                  <a:schemeClr val="tx1">
                    <a:lumMod val="75000"/>
                    <a:lumOff val="25000"/>
                  </a:schemeClr>
                </a:solidFill>
              </a:rPr>
              <a:t>TIME AND PLACE</a:t>
            </a:r>
            <a:endParaRPr lang="en-NZ" sz="1400" b="1" dirty="0">
              <a:solidFill>
                <a:schemeClr val="tx1">
                  <a:lumMod val="75000"/>
                  <a:lumOff val="25000"/>
                </a:schemeClr>
              </a:solidFill>
            </a:endParaRPr>
          </a:p>
          <a:p>
            <a:pPr marL="361950" algn="just">
              <a:spcAft>
                <a:spcPts val="600"/>
              </a:spcAft>
            </a:pPr>
            <a:r>
              <a:rPr lang="en-NZ" sz="1000" b="1" dirty="0" smtClean="0">
                <a:solidFill>
                  <a:schemeClr val="tx1">
                    <a:lumMod val="75000"/>
                    <a:lumOff val="25000"/>
                  </a:schemeClr>
                </a:solidFill>
              </a:rPr>
              <a:t>Monday, 16 October 2017        Ballroom, Stamford Hotel, Auckland CBD</a:t>
            </a:r>
          </a:p>
          <a:p>
            <a:pPr marL="361950" algn="just">
              <a:spcAft>
                <a:spcPts val="600"/>
              </a:spcAft>
            </a:pPr>
            <a:endParaRPr lang="en-NZ" sz="1000" dirty="0">
              <a:solidFill>
                <a:schemeClr val="tx1">
                  <a:lumMod val="75000"/>
                  <a:lumOff val="25000"/>
                </a:schemeClr>
              </a:solidFill>
            </a:endParaRPr>
          </a:p>
          <a:p>
            <a:pPr marL="361950" indent="-361950" algn="just">
              <a:spcAft>
                <a:spcPts val="600"/>
              </a:spcAft>
              <a:buFont typeface="+mj-lt"/>
              <a:buAutoNum type="arabicPeriod" startAt="2"/>
            </a:pPr>
            <a:r>
              <a:rPr lang="en-NZ" sz="1400" b="1" dirty="0" smtClean="0">
                <a:solidFill>
                  <a:schemeClr val="tx1">
                    <a:lumMod val="75000"/>
                    <a:lumOff val="25000"/>
                  </a:schemeClr>
                </a:solidFill>
              </a:rPr>
              <a:t>ORGANISER</a:t>
            </a:r>
          </a:p>
          <a:p>
            <a:pPr marL="361950" indent="-361950" algn="just">
              <a:spcAft>
                <a:spcPts val="600"/>
              </a:spcAft>
              <a:buFont typeface="+mj-lt"/>
              <a:buAutoNum type="arabicPeriod" startAt="2"/>
            </a:pPr>
            <a:endParaRPr lang="en-NZ" sz="1400" b="1" dirty="0">
              <a:solidFill>
                <a:schemeClr val="tx1">
                  <a:lumMod val="75000"/>
                  <a:lumOff val="25000"/>
                </a:schemeClr>
              </a:solidFill>
            </a:endParaRPr>
          </a:p>
          <a:p>
            <a:pPr marL="361950" indent="-361950" algn="just">
              <a:spcAft>
                <a:spcPts val="600"/>
              </a:spcAft>
              <a:buFont typeface="+mj-lt"/>
              <a:buAutoNum type="arabicPeriod" startAt="2"/>
            </a:pPr>
            <a:endParaRPr lang="en-NZ" sz="1400" b="1" dirty="0">
              <a:solidFill>
                <a:schemeClr val="tx1">
                  <a:lumMod val="75000"/>
                  <a:lumOff val="25000"/>
                </a:schemeClr>
              </a:solidFill>
            </a:endParaRPr>
          </a:p>
          <a:p>
            <a:pPr algn="ctr">
              <a:spcAft>
                <a:spcPts val="600"/>
              </a:spcAft>
            </a:pPr>
            <a:r>
              <a:rPr lang="en-NZ" sz="1000" b="1" dirty="0" smtClean="0">
                <a:solidFill>
                  <a:schemeClr val="tx1">
                    <a:lumMod val="75000"/>
                    <a:lumOff val="25000"/>
                  </a:schemeClr>
                </a:solidFill>
              </a:rPr>
              <a:t>CHINA CHAMBER OF COMMERCE OF NEW ZEALAND</a:t>
            </a:r>
          </a:p>
          <a:p>
            <a:pPr marL="361950" algn="ctr">
              <a:spcAft>
                <a:spcPts val="600"/>
              </a:spcAft>
            </a:pPr>
            <a:endParaRPr lang="en-NZ" sz="1000" b="1" dirty="0" smtClean="0">
              <a:solidFill>
                <a:schemeClr val="tx1">
                  <a:lumMod val="75000"/>
                  <a:lumOff val="25000"/>
                </a:schemeClr>
              </a:solidFill>
            </a:endParaRPr>
          </a:p>
          <a:p>
            <a:pPr marL="361950" algn="just">
              <a:spcAft>
                <a:spcPts val="600"/>
              </a:spcAft>
            </a:pPr>
            <a:r>
              <a:rPr lang="en-NZ" sz="1400" b="1" dirty="0" smtClean="0">
                <a:solidFill>
                  <a:schemeClr val="tx1">
                    <a:lumMod val="75000"/>
                    <a:lumOff val="25000"/>
                  </a:schemeClr>
                </a:solidFill>
              </a:rPr>
              <a:t>CO-ORGANISER</a:t>
            </a:r>
            <a:endParaRPr lang="en-NZ" sz="1400" b="1" dirty="0">
              <a:solidFill>
                <a:schemeClr val="tx1">
                  <a:lumMod val="75000"/>
                  <a:lumOff val="25000"/>
                </a:schemeClr>
              </a:solidFill>
            </a:endParaRPr>
          </a:p>
          <a:p>
            <a:pPr marL="361950" algn="just">
              <a:spcAft>
                <a:spcPts val="600"/>
              </a:spcAft>
            </a:pPr>
            <a:endParaRPr lang="en-NZ" sz="1400" b="1" dirty="0" smtClean="0">
              <a:solidFill>
                <a:schemeClr val="tx1">
                  <a:lumMod val="75000"/>
                  <a:lumOff val="25000"/>
                </a:schemeClr>
              </a:solidFill>
            </a:endParaRPr>
          </a:p>
          <a:p>
            <a:pPr marL="182563" algn="ctr">
              <a:spcAft>
                <a:spcPts val="600"/>
              </a:spcAft>
            </a:pPr>
            <a:endParaRPr lang="en-NZ" sz="800" b="1" dirty="0" smtClean="0">
              <a:solidFill>
                <a:schemeClr val="tx1">
                  <a:lumMod val="75000"/>
                  <a:lumOff val="25000"/>
                </a:schemeClr>
              </a:solidFill>
            </a:endParaRPr>
          </a:p>
          <a:p>
            <a:pPr algn="ctr">
              <a:spcAft>
                <a:spcPts val="600"/>
              </a:spcAft>
            </a:pPr>
            <a:r>
              <a:rPr lang="en-NZ" sz="800" b="1" dirty="0" smtClean="0">
                <a:solidFill>
                  <a:schemeClr val="tx1">
                    <a:lumMod val="75000"/>
                    <a:lumOff val="25000"/>
                  </a:schemeClr>
                </a:solidFill>
              </a:rPr>
              <a:t>BANK OF CHINA (NEW ZEALAND) LIMITED</a:t>
            </a:r>
          </a:p>
          <a:p>
            <a:pPr marL="182563" algn="just">
              <a:spcAft>
                <a:spcPts val="600"/>
              </a:spcAft>
            </a:pPr>
            <a:r>
              <a:rPr lang="en-NZ" sz="800" b="1" dirty="0" smtClean="0">
                <a:solidFill>
                  <a:schemeClr val="tx1">
                    <a:lumMod val="75000"/>
                    <a:lumOff val="25000"/>
                  </a:schemeClr>
                </a:solidFill>
              </a:rPr>
              <a:t>    </a:t>
            </a:r>
          </a:p>
          <a:p>
            <a:pPr marL="361950" algn="just">
              <a:spcAft>
                <a:spcPts val="600"/>
              </a:spcAft>
            </a:pPr>
            <a:endParaRPr lang="en-NZ" sz="800" b="1" dirty="0" smtClean="0">
              <a:solidFill>
                <a:schemeClr val="tx1">
                  <a:lumMod val="75000"/>
                  <a:lumOff val="25000"/>
                </a:schemeClr>
              </a:solidFill>
            </a:endParaRPr>
          </a:p>
          <a:p>
            <a:pPr marL="361950" algn="just">
              <a:spcAft>
                <a:spcPts val="600"/>
              </a:spcAft>
            </a:pPr>
            <a:endParaRPr lang="en-NZ" sz="800" b="1" dirty="0">
              <a:solidFill>
                <a:schemeClr val="tx1">
                  <a:lumMod val="75000"/>
                  <a:lumOff val="25000"/>
                </a:schemeClr>
              </a:solidFill>
            </a:endParaRPr>
          </a:p>
          <a:p>
            <a:pPr marL="182563" algn="just">
              <a:spcAft>
                <a:spcPts val="600"/>
              </a:spcAft>
            </a:pPr>
            <a:r>
              <a:rPr lang="en-NZ" sz="800" b="1" dirty="0" smtClean="0">
                <a:solidFill>
                  <a:schemeClr val="tx1">
                    <a:lumMod val="75000"/>
                    <a:lumOff val="25000"/>
                  </a:schemeClr>
                </a:solidFill>
              </a:rPr>
              <a:t>NEW ZEALAND VENTURE CAPITAL ASSOCIATION      NEW ZEALAND VENTURE INVESTMENT FUND </a:t>
            </a:r>
          </a:p>
          <a:p>
            <a:pPr marL="361950" algn="just">
              <a:spcAft>
                <a:spcPts val="600"/>
              </a:spcAft>
            </a:pPr>
            <a:endParaRPr lang="en-NZ" sz="1000" dirty="0">
              <a:solidFill>
                <a:schemeClr val="tx1">
                  <a:lumMod val="75000"/>
                  <a:lumOff val="25000"/>
                </a:schemeClr>
              </a:solidFill>
            </a:endParaRPr>
          </a:p>
          <a:p>
            <a:pPr marL="361950" indent="-361950" algn="just">
              <a:spcAft>
                <a:spcPts val="600"/>
              </a:spcAft>
              <a:buFont typeface="+mj-lt"/>
              <a:buAutoNum type="arabicPeriod" startAt="3"/>
            </a:pPr>
            <a:r>
              <a:rPr lang="en-NZ" sz="1400" b="1" dirty="0" smtClean="0">
                <a:solidFill>
                  <a:schemeClr val="tx1">
                    <a:lumMod val="75000"/>
                    <a:lumOff val="25000"/>
                  </a:schemeClr>
                </a:solidFill>
              </a:rPr>
              <a:t>TARGET AUDIENCE</a:t>
            </a:r>
          </a:p>
          <a:p>
            <a:pPr marL="354013" algn="just">
              <a:spcAft>
                <a:spcPts val="600"/>
              </a:spcAft>
            </a:pPr>
            <a:r>
              <a:rPr lang="en-NZ" sz="1000" b="1" dirty="0" smtClean="0">
                <a:solidFill>
                  <a:schemeClr val="tx1">
                    <a:lumMod val="75000"/>
                    <a:lumOff val="25000"/>
                  </a:schemeClr>
                </a:solidFill>
              </a:rPr>
              <a:t>We cordially invite companies in the following industry to attend this summit:</a:t>
            </a:r>
          </a:p>
          <a:p>
            <a:pPr marL="354013" algn="just">
              <a:spcAft>
                <a:spcPts val="600"/>
              </a:spcAft>
            </a:pPr>
            <a:r>
              <a:rPr lang="en-NZ" sz="1000" b="1" dirty="0" smtClean="0">
                <a:solidFill>
                  <a:schemeClr val="tx1">
                    <a:lumMod val="75000"/>
                    <a:lumOff val="25000"/>
                  </a:schemeClr>
                </a:solidFill>
              </a:rPr>
              <a:t>High Tech Companies,  Green Tech Companies, Med Tech Companies, Agri Tech Companies , Fin Tech companies and Clean Tech companies.</a:t>
            </a:r>
          </a:p>
          <a:p>
            <a:pPr marL="354013" algn="just">
              <a:spcAft>
                <a:spcPts val="600"/>
              </a:spcAft>
            </a:pPr>
            <a:endParaRPr lang="en-NZ" sz="1000" b="1" dirty="0">
              <a:solidFill>
                <a:schemeClr val="tx1">
                  <a:lumMod val="75000"/>
                  <a:lumOff val="25000"/>
                </a:schemeClr>
              </a:solidFill>
            </a:endParaRPr>
          </a:p>
        </p:txBody>
      </p:sp>
      <p:sp>
        <p:nvSpPr>
          <p:cNvPr id="12" name="Rectangle 11"/>
          <p:cNvSpPr/>
          <p:nvPr/>
        </p:nvSpPr>
        <p:spPr>
          <a:xfrm>
            <a:off x="5004048" y="692696"/>
            <a:ext cx="4035902" cy="307777"/>
          </a:xfrm>
          <a:prstGeom prst="rect">
            <a:avLst/>
          </a:prstGeom>
        </p:spPr>
        <p:txBody>
          <a:bodyPr wrap="square">
            <a:spAutoFit/>
          </a:bodyPr>
          <a:lstStyle/>
          <a:p>
            <a:pPr>
              <a:spcAft>
                <a:spcPts val="600"/>
              </a:spcAft>
            </a:pPr>
            <a:r>
              <a:rPr lang="en-NZ" sz="1400" b="1" dirty="0" smtClean="0">
                <a:solidFill>
                  <a:schemeClr val="tx1">
                    <a:lumMod val="75000"/>
                    <a:lumOff val="25000"/>
                  </a:schemeClr>
                </a:solidFill>
              </a:rPr>
              <a:t>PROGRAMME DETAILS</a:t>
            </a:r>
            <a:endParaRPr lang="en-NZ" sz="1400" b="1" dirty="0">
              <a:solidFill>
                <a:schemeClr val="tx1">
                  <a:lumMod val="75000"/>
                  <a:lumOff val="25000"/>
                </a:schemeClr>
              </a:solidFill>
            </a:endParaRPr>
          </a:p>
        </p:txBody>
      </p:sp>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9512" y="1196752"/>
            <a:ext cx="411220" cy="43204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flipH="1">
            <a:off x="179512" y="1879114"/>
            <a:ext cx="395701" cy="4970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5" name="Picture 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20358" y="5244293"/>
            <a:ext cx="406530" cy="416955"/>
          </a:xfrm>
          <a:prstGeom prst="rect">
            <a:avLst/>
          </a:prstGeom>
          <a:blipFill dpi="0" rotWithShape="1">
            <a:blip r:embed="rId7" cstate="print">
              <a:alphaModFix amt="0"/>
            </a:blip>
            <a:srcRect/>
            <a:tile tx="0" ty="0" sx="100000" sy="100000" flip="none" algn="tl"/>
          </a:blipFill>
          <a:ln>
            <a:noFill/>
          </a:ln>
        </p:spPr>
      </p:pic>
      <p:graphicFrame>
        <p:nvGraphicFramePr>
          <p:cNvPr id="9" name="Table 8"/>
          <p:cNvGraphicFramePr>
            <a:graphicFrameLocks noGrp="1"/>
          </p:cNvGraphicFramePr>
          <p:nvPr>
            <p:extLst>
              <p:ext uri="{D42A27DB-BD31-4B8C-83A1-F6EECF244321}">
                <p14:modId xmlns:p14="http://schemas.microsoft.com/office/powerpoint/2010/main" xmlns="" val="2625102532"/>
              </p:ext>
            </p:extLst>
          </p:nvPr>
        </p:nvGraphicFramePr>
        <p:xfrm>
          <a:off x="5099442" y="1052736"/>
          <a:ext cx="3840464" cy="3888432"/>
        </p:xfrm>
        <a:graphic>
          <a:graphicData uri="http://schemas.openxmlformats.org/drawingml/2006/table">
            <a:tbl>
              <a:tblPr firstRow="1" firstCol="1" bandRow="1">
                <a:tableStyleId>{5C22544A-7EE6-4342-B048-85BDC9FD1C3A}</a:tableStyleId>
              </a:tblPr>
              <a:tblGrid>
                <a:gridCol w="1084843"/>
                <a:gridCol w="2755621"/>
              </a:tblGrid>
              <a:tr h="351756">
                <a:tc>
                  <a:txBody>
                    <a:bodyPr/>
                    <a:lstStyle/>
                    <a:p>
                      <a:pPr>
                        <a:spcAft>
                          <a:spcPts val="0"/>
                        </a:spcAft>
                      </a:pPr>
                      <a:r>
                        <a:rPr lang="en-NZ" sz="1100" b="1" dirty="0">
                          <a:effectLst/>
                        </a:rPr>
                        <a:t>1:30PM</a:t>
                      </a:r>
                      <a:endParaRPr lang="en-NZ" sz="1100" b="1" dirty="0">
                        <a:effectLst/>
                        <a:latin typeface="Calibri"/>
                        <a:ea typeface="宋体"/>
                        <a:cs typeface="宋体"/>
                      </a:endParaRPr>
                    </a:p>
                  </a:txBody>
                  <a:tcPr marL="68580" marR="68580" marT="0" marB="0">
                    <a:solidFill>
                      <a:schemeClr val="accent1">
                        <a:alpha val="60000"/>
                      </a:schemeClr>
                    </a:solidFill>
                  </a:tcPr>
                </a:tc>
                <a:tc>
                  <a:txBody>
                    <a:bodyPr/>
                    <a:lstStyle/>
                    <a:p>
                      <a:pPr>
                        <a:spcAft>
                          <a:spcPts val="0"/>
                        </a:spcAft>
                      </a:pPr>
                      <a:r>
                        <a:rPr lang="en-NZ" sz="1100" b="1" dirty="0">
                          <a:effectLst/>
                        </a:rPr>
                        <a:t>Registration, Tea &amp; Coffee, Networking</a:t>
                      </a:r>
                      <a:endParaRPr lang="en-NZ" sz="1100" b="1" dirty="0">
                        <a:effectLst/>
                        <a:latin typeface="Calibri"/>
                        <a:ea typeface="宋体"/>
                        <a:cs typeface="宋体"/>
                      </a:endParaRPr>
                    </a:p>
                  </a:txBody>
                  <a:tcPr marL="68580" marR="68580" marT="0" marB="0">
                    <a:solidFill>
                      <a:schemeClr val="accent1">
                        <a:alpha val="60000"/>
                      </a:schemeClr>
                    </a:solidFill>
                  </a:tcPr>
                </a:tc>
              </a:tr>
              <a:tr h="552218">
                <a:tc>
                  <a:txBody>
                    <a:bodyPr/>
                    <a:lstStyle/>
                    <a:p>
                      <a:pPr>
                        <a:spcAft>
                          <a:spcPts val="0"/>
                        </a:spcAft>
                      </a:pPr>
                      <a:r>
                        <a:rPr lang="en-NZ" sz="1100" b="1">
                          <a:effectLst/>
                        </a:rPr>
                        <a:t>2:00PM</a:t>
                      </a:r>
                      <a:endParaRPr lang="en-NZ" sz="1100" b="1">
                        <a:effectLst/>
                        <a:latin typeface="Calibri"/>
                        <a:ea typeface="宋体"/>
                        <a:cs typeface="宋体"/>
                      </a:endParaRPr>
                    </a:p>
                  </a:txBody>
                  <a:tcPr marL="68580" marR="68580" marT="0" marB="0">
                    <a:solidFill>
                      <a:schemeClr val="accent1">
                        <a:alpha val="60000"/>
                      </a:schemeClr>
                    </a:solidFill>
                  </a:tcPr>
                </a:tc>
                <a:tc>
                  <a:txBody>
                    <a:bodyPr/>
                    <a:lstStyle/>
                    <a:p>
                      <a:pPr>
                        <a:lnSpc>
                          <a:spcPts val="1205"/>
                        </a:lnSpc>
                        <a:spcAft>
                          <a:spcPts val="0"/>
                        </a:spcAft>
                      </a:pPr>
                      <a:r>
                        <a:rPr lang="en-NZ" sz="1100" b="1" dirty="0">
                          <a:solidFill>
                            <a:schemeClr val="bg1"/>
                          </a:solidFill>
                          <a:effectLst/>
                        </a:rPr>
                        <a:t>Welcome Speech </a:t>
                      </a:r>
                      <a:r>
                        <a:rPr lang="en-NZ" sz="1100" b="1" dirty="0" smtClean="0">
                          <a:solidFill>
                            <a:schemeClr val="bg1"/>
                          </a:solidFill>
                          <a:effectLst/>
                        </a:rPr>
                        <a:t>from </a:t>
                      </a:r>
                      <a:r>
                        <a:rPr lang="en-NZ" sz="1100" b="1" dirty="0">
                          <a:solidFill>
                            <a:schemeClr val="bg1"/>
                          </a:solidFill>
                          <a:effectLst/>
                        </a:rPr>
                        <a:t>David Wang Lei, Chairman of CCCNZ and CEO Bank of China NZ Ltd</a:t>
                      </a:r>
                      <a:endParaRPr lang="en-NZ" sz="1200" b="1" dirty="0">
                        <a:solidFill>
                          <a:schemeClr val="bg1"/>
                        </a:solidFill>
                        <a:effectLst/>
                        <a:latin typeface="NKPFWL+STSong"/>
                        <a:ea typeface="宋体"/>
                        <a:cs typeface="宋体"/>
                      </a:endParaRPr>
                    </a:p>
                  </a:txBody>
                  <a:tcPr marL="68580" marR="68580" marT="0" marB="0">
                    <a:solidFill>
                      <a:schemeClr val="accent1">
                        <a:alpha val="60000"/>
                      </a:schemeClr>
                    </a:solidFill>
                  </a:tcPr>
                </a:tc>
              </a:tr>
              <a:tr h="409470">
                <a:tc>
                  <a:txBody>
                    <a:bodyPr/>
                    <a:lstStyle/>
                    <a:p>
                      <a:pPr>
                        <a:spcAft>
                          <a:spcPts val="0"/>
                        </a:spcAft>
                      </a:pPr>
                      <a:r>
                        <a:rPr lang="en-NZ" sz="1100" b="1">
                          <a:effectLst/>
                        </a:rPr>
                        <a:t>2:10PM</a:t>
                      </a:r>
                      <a:endParaRPr lang="en-NZ" sz="1100" b="1">
                        <a:effectLst/>
                        <a:latin typeface="Calibri"/>
                        <a:ea typeface="宋体"/>
                        <a:cs typeface="宋体"/>
                      </a:endParaRPr>
                    </a:p>
                  </a:txBody>
                  <a:tcPr marL="68580" marR="68580" marT="0" marB="0">
                    <a:solidFill>
                      <a:schemeClr val="accent1">
                        <a:alpha val="60000"/>
                      </a:schemeClr>
                    </a:solidFill>
                  </a:tcPr>
                </a:tc>
                <a:tc>
                  <a:txBody>
                    <a:bodyPr/>
                    <a:lstStyle/>
                    <a:p>
                      <a:pPr>
                        <a:lnSpc>
                          <a:spcPts val="1205"/>
                        </a:lnSpc>
                        <a:spcAft>
                          <a:spcPts val="0"/>
                        </a:spcAft>
                      </a:pPr>
                      <a:r>
                        <a:rPr lang="en-NZ" sz="1100" b="1" dirty="0">
                          <a:solidFill>
                            <a:schemeClr val="bg1"/>
                          </a:solidFill>
                          <a:effectLst/>
                        </a:rPr>
                        <a:t>Mr Michael Li - Managing Partner of Tsing Capital-Opening Speech</a:t>
                      </a:r>
                      <a:endParaRPr lang="en-NZ" sz="1200" b="1" dirty="0">
                        <a:solidFill>
                          <a:schemeClr val="bg1"/>
                        </a:solidFill>
                        <a:effectLst/>
                        <a:latin typeface="NKPFWL+STSong"/>
                        <a:ea typeface="宋体"/>
                        <a:cs typeface="宋体"/>
                      </a:endParaRPr>
                    </a:p>
                  </a:txBody>
                  <a:tcPr marL="68580" marR="68580" marT="0" marB="0">
                    <a:solidFill>
                      <a:schemeClr val="accent1">
                        <a:alpha val="60000"/>
                      </a:schemeClr>
                    </a:solidFill>
                  </a:tcPr>
                </a:tc>
              </a:tr>
              <a:tr h="351756">
                <a:tc>
                  <a:txBody>
                    <a:bodyPr/>
                    <a:lstStyle/>
                    <a:p>
                      <a:pPr>
                        <a:spcAft>
                          <a:spcPts val="0"/>
                        </a:spcAft>
                      </a:pPr>
                      <a:r>
                        <a:rPr lang="en-NZ" sz="1100" b="1">
                          <a:effectLst/>
                        </a:rPr>
                        <a:t>2:20PM</a:t>
                      </a:r>
                      <a:endParaRPr lang="en-NZ" sz="1100" b="1">
                        <a:effectLst/>
                        <a:latin typeface="Calibri"/>
                        <a:ea typeface="宋体"/>
                        <a:cs typeface="宋体"/>
                      </a:endParaRPr>
                    </a:p>
                  </a:txBody>
                  <a:tcPr marL="68580" marR="68580" marT="0" marB="0">
                    <a:solidFill>
                      <a:schemeClr val="accent1">
                        <a:alpha val="60000"/>
                      </a:schemeClr>
                    </a:solidFill>
                  </a:tcPr>
                </a:tc>
                <a:tc>
                  <a:txBody>
                    <a:bodyPr/>
                    <a:lstStyle/>
                    <a:p>
                      <a:pPr>
                        <a:spcAft>
                          <a:spcPts val="0"/>
                        </a:spcAft>
                      </a:pPr>
                      <a:r>
                        <a:rPr lang="en-NZ" sz="1100" b="1" dirty="0" smtClean="0">
                          <a:solidFill>
                            <a:schemeClr val="bg1"/>
                          </a:solidFill>
                          <a:effectLst/>
                        </a:rPr>
                        <a:t>NZVCA-welcome speech</a:t>
                      </a:r>
                      <a:endParaRPr lang="en-NZ" sz="1100" b="1" dirty="0">
                        <a:solidFill>
                          <a:schemeClr val="bg1"/>
                        </a:solidFill>
                        <a:effectLst/>
                        <a:latin typeface="Calibri"/>
                        <a:ea typeface="宋体"/>
                        <a:cs typeface="宋体"/>
                      </a:endParaRPr>
                    </a:p>
                  </a:txBody>
                  <a:tcPr marL="68580" marR="68580" marT="0" marB="0">
                    <a:solidFill>
                      <a:schemeClr val="accent1">
                        <a:alpha val="60000"/>
                      </a:schemeClr>
                    </a:solidFill>
                  </a:tcPr>
                </a:tc>
              </a:tr>
              <a:tr h="423033">
                <a:tc>
                  <a:txBody>
                    <a:bodyPr/>
                    <a:lstStyle/>
                    <a:p>
                      <a:pPr>
                        <a:spcAft>
                          <a:spcPts val="0"/>
                        </a:spcAft>
                      </a:pPr>
                      <a:r>
                        <a:rPr lang="en-NZ" sz="1100" b="1" dirty="0" smtClean="0">
                          <a:effectLst/>
                        </a:rPr>
                        <a:t>2:30PM</a:t>
                      </a:r>
                    </a:p>
                    <a:p>
                      <a:pPr>
                        <a:spcAft>
                          <a:spcPts val="0"/>
                        </a:spcAft>
                      </a:pPr>
                      <a:r>
                        <a:rPr lang="en-NZ" sz="1100" b="1" dirty="0" smtClean="0">
                          <a:effectLst/>
                          <a:latin typeface="Calibri"/>
                          <a:ea typeface="宋体"/>
                          <a:cs typeface="宋体"/>
                        </a:rPr>
                        <a:t>2:40PM</a:t>
                      </a:r>
                      <a:endParaRPr lang="en-NZ" sz="1100" b="1" dirty="0">
                        <a:effectLst/>
                        <a:latin typeface="Calibri"/>
                        <a:ea typeface="宋体"/>
                        <a:cs typeface="宋体"/>
                      </a:endParaRPr>
                    </a:p>
                  </a:txBody>
                  <a:tcPr marL="68580" marR="68580" marT="0" marB="0">
                    <a:solidFill>
                      <a:schemeClr val="accent1">
                        <a:alpha val="60000"/>
                      </a:schemeClr>
                    </a:solidFill>
                  </a:tcPr>
                </a:tc>
                <a:tc>
                  <a:txBody>
                    <a:bodyPr/>
                    <a:lstStyle/>
                    <a:p>
                      <a:pPr marL="171450" indent="-171450">
                        <a:lnSpc>
                          <a:spcPts val="1205"/>
                        </a:lnSpc>
                        <a:spcAft>
                          <a:spcPts val="0"/>
                        </a:spcAft>
                        <a:buFont typeface="Arial" panose="020B0604020202020204" pitchFamily="34" charset="0"/>
                        <a:buChar char="•"/>
                      </a:pPr>
                      <a:r>
                        <a:rPr lang="en-NZ" sz="1100" b="1" dirty="0" smtClean="0">
                          <a:solidFill>
                            <a:schemeClr val="bg1"/>
                          </a:solidFill>
                          <a:effectLst/>
                        </a:rPr>
                        <a:t>Company</a:t>
                      </a:r>
                      <a:r>
                        <a:rPr lang="en-NZ" sz="1100" b="1" baseline="0" dirty="0" smtClean="0">
                          <a:solidFill>
                            <a:schemeClr val="bg1"/>
                          </a:solidFill>
                          <a:effectLst/>
                        </a:rPr>
                        <a:t> Presentation 1</a:t>
                      </a:r>
                      <a:endParaRPr lang="en-NZ" sz="1100" b="1" dirty="0" smtClean="0">
                        <a:solidFill>
                          <a:schemeClr val="bg1"/>
                        </a:solidFill>
                        <a:effectLst/>
                      </a:endParaRPr>
                    </a:p>
                    <a:p>
                      <a:pPr marL="171450" indent="-171450">
                        <a:lnSpc>
                          <a:spcPts val="1205"/>
                        </a:lnSpc>
                        <a:spcAft>
                          <a:spcPts val="0"/>
                        </a:spcAft>
                        <a:buFont typeface="Arial" panose="020B0604020202020204" pitchFamily="34" charset="0"/>
                        <a:buChar char="•"/>
                      </a:pPr>
                      <a:r>
                        <a:rPr lang="en-NZ" sz="1100" b="1" dirty="0" smtClean="0">
                          <a:solidFill>
                            <a:schemeClr val="bg1"/>
                          </a:solidFill>
                          <a:effectLst/>
                        </a:rPr>
                        <a:t>Panel </a:t>
                      </a:r>
                      <a:r>
                        <a:rPr lang="en-NZ" sz="1100" b="1" dirty="0">
                          <a:solidFill>
                            <a:schemeClr val="bg1"/>
                          </a:solidFill>
                          <a:effectLst/>
                        </a:rPr>
                        <a:t>Discussion 1</a:t>
                      </a:r>
                      <a:endParaRPr lang="en-NZ" sz="1200" b="1" dirty="0">
                        <a:solidFill>
                          <a:schemeClr val="bg1"/>
                        </a:solidFill>
                        <a:effectLst/>
                        <a:latin typeface="NKPFWL+STSong"/>
                        <a:ea typeface="宋体"/>
                        <a:cs typeface="宋体"/>
                      </a:endParaRPr>
                    </a:p>
                  </a:txBody>
                  <a:tcPr marL="68580" marR="68580" marT="0" marB="0">
                    <a:solidFill>
                      <a:schemeClr val="accent1">
                        <a:alpha val="60000"/>
                      </a:schemeClr>
                    </a:solidFill>
                  </a:tcPr>
                </a:tc>
              </a:tr>
              <a:tr h="359309">
                <a:tc>
                  <a:txBody>
                    <a:bodyPr/>
                    <a:lstStyle/>
                    <a:p>
                      <a:pPr>
                        <a:spcAft>
                          <a:spcPts val="0"/>
                        </a:spcAft>
                      </a:pPr>
                      <a:r>
                        <a:rPr lang="en-NZ" sz="1100" b="1">
                          <a:effectLst/>
                        </a:rPr>
                        <a:t>3:10PM           </a:t>
                      </a:r>
                      <a:endParaRPr lang="en-NZ" sz="1100" b="1">
                        <a:effectLst/>
                        <a:latin typeface="Calibri"/>
                        <a:ea typeface="宋体"/>
                        <a:cs typeface="宋体"/>
                      </a:endParaRPr>
                    </a:p>
                  </a:txBody>
                  <a:tcPr marL="68580" marR="68580" marT="0" marB="0">
                    <a:solidFill>
                      <a:schemeClr val="accent1">
                        <a:alpha val="60000"/>
                      </a:schemeClr>
                    </a:solidFill>
                  </a:tcPr>
                </a:tc>
                <a:tc>
                  <a:txBody>
                    <a:bodyPr/>
                    <a:lstStyle/>
                    <a:p>
                      <a:pPr>
                        <a:lnSpc>
                          <a:spcPts val="1205"/>
                        </a:lnSpc>
                        <a:spcAft>
                          <a:spcPts val="0"/>
                        </a:spcAft>
                      </a:pPr>
                      <a:r>
                        <a:rPr lang="en-NZ" sz="1100" b="1" dirty="0">
                          <a:solidFill>
                            <a:schemeClr val="bg1"/>
                          </a:solidFill>
                          <a:effectLst/>
                        </a:rPr>
                        <a:t>Tea Break  and Networking session</a:t>
                      </a:r>
                      <a:endParaRPr lang="en-NZ" sz="1200" b="1" dirty="0">
                        <a:solidFill>
                          <a:schemeClr val="bg1"/>
                        </a:solidFill>
                        <a:effectLst/>
                        <a:latin typeface="NKPFWL+STSong"/>
                        <a:ea typeface="宋体"/>
                        <a:cs typeface="宋体"/>
                      </a:endParaRPr>
                    </a:p>
                  </a:txBody>
                  <a:tcPr marL="68580" marR="68580" marT="0" marB="0">
                    <a:solidFill>
                      <a:schemeClr val="accent1">
                        <a:alpha val="60000"/>
                      </a:schemeClr>
                    </a:solidFill>
                  </a:tcPr>
                </a:tc>
              </a:tr>
              <a:tr h="429348">
                <a:tc>
                  <a:txBody>
                    <a:bodyPr/>
                    <a:lstStyle/>
                    <a:p>
                      <a:pPr>
                        <a:spcAft>
                          <a:spcPts val="0"/>
                        </a:spcAft>
                      </a:pPr>
                      <a:r>
                        <a:rPr lang="en-NZ" sz="1100" b="1" dirty="0" smtClean="0">
                          <a:effectLst/>
                        </a:rPr>
                        <a:t>3:40PM</a:t>
                      </a:r>
                    </a:p>
                    <a:p>
                      <a:pPr>
                        <a:spcAft>
                          <a:spcPts val="0"/>
                        </a:spcAft>
                      </a:pPr>
                      <a:r>
                        <a:rPr lang="en-NZ" sz="1100" b="1" dirty="0" smtClean="0">
                          <a:effectLst/>
                          <a:latin typeface="Calibri"/>
                          <a:ea typeface="宋体"/>
                          <a:cs typeface="宋体"/>
                        </a:rPr>
                        <a:t>3:50PM</a:t>
                      </a:r>
                      <a:endParaRPr lang="en-NZ" sz="1100" b="1" dirty="0">
                        <a:effectLst/>
                        <a:latin typeface="Calibri"/>
                        <a:ea typeface="宋体"/>
                        <a:cs typeface="宋体"/>
                      </a:endParaRPr>
                    </a:p>
                  </a:txBody>
                  <a:tcPr marL="68580" marR="68580" marT="0" marB="0">
                    <a:solidFill>
                      <a:schemeClr val="accent1">
                        <a:alpha val="60000"/>
                      </a:schemeClr>
                    </a:solidFill>
                  </a:tcPr>
                </a:tc>
                <a:tc>
                  <a:txBody>
                    <a:bodyPr/>
                    <a:lstStyle/>
                    <a:p>
                      <a:pPr marL="171450" indent="-171450">
                        <a:lnSpc>
                          <a:spcPts val="1205"/>
                        </a:lnSpc>
                        <a:spcAft>
                          <a:spcPts val="0"/>
                        </a:spcAft>
                        <a:buFont typeface="Arial" panose="020B0604020202020204" pitchFamily="34" charset="0"/>
                        <a:buChar char="•"/>
                      </a:pPr>
                      <a:r>
                        <a:rPr lang="en-NZ" sz="1100" b="1" dirty="0" smtClean="0">
                          <a:solidFill>
                            <a:schemeClr val="bg1"/>
                          </a:solidFill>
                          <a:effectLst/>
                        </a:rPr>
                        <a:t>Company Presentation 2</a:t>
                      </a:r>
                    </a:p>
                    <a:p>
                      <a:pPr marL="171450" indent="-171450">
                        <a:lnSpc>
                          <a:spcPts val="1205"/>
                        </a:lnSpc>
                        <a:spcAft>
                          <a:spcPts val="0"/>
                        </a:spcAft>
                        <a:buFont typeface="Arial" panose="020B0604020202020204" pitchFamily="34" charset="0"/>
                        <a:buChar char="•"/>
                      </a:pPr>
                      <a:r>
                        <a:rPr lang="en-NZ" sz="1100" b="1" dirty="0" smtClean="0">
                          <a:solidFill>
                            <a:schemeClr val="bg1"/>
                          </a:solidFill>
                          <a:effectLst/>
                        </a:rPr>
                        <a:t>Panel </a:t>
                      </a:r>
                      <a:r>
                        <a:rPr lang="en-NZ" sz="1100" b="1" dirty="0">
                          <a:solidFill>
                            <a:schemeClr val="bg1"/>
                          </a:solidFill>
                          <a:effectLst/>
                        </a:rPr>
                        <a:t>Discussion 2             </a:t>
                      </a:r>
                      <a:endParaRPr lang="en-NZ" sz="1200" b="1" dirty="0">
                        <a:solidFill>
                          <a:schemeClr val="bg1"/>
                        </a:solidFill>
                        <a:effectLst/>
                        <a:latin typeface="NKPFWL+STSong"/>
                        <a:ea typeface="宋体"/>
                        <a:cs typeface="宋体"/>
                      </a:endParaRPr>
                    </a:p>
                  </a:txBody>
                  <a:tcPr marL="68580" marR="68580" marT="0" marB="0">
                    <a:solidFill>
                      <a:schemeClr val="accent1">
                        <a:alpha val="60000"/>
                      </a:schemeClr>
                    </a:solidFill>
                  </a:tcPr>
                </a:tc>
              </a:tr>
              <a:tr h="363471">
                <a:tc>
                  <a:txBody>
                    <a:bodyPr/>
                    <a:lstStyle/>
                    <a:p>
                      <a:pPr>
                        <a:lnSpc>
                          <a:spcPts val="1205"/>
                        </a:lnSpc>
                        <a:spcAft>
                          <a:spcPts val="0"/>
                        </a:spcAft>
                      </a:pPr>
                      <a:r>
                        <a:rPr lang="en-NZ" sz="1100" b="1">
                          <a:effectLst/>
                        </a:rPr>
                        <a:t>4:30PM  </a:t>
                      </a:r>
                      <a:endParaRPr lang="en-NZ" sz="1200" b="1">
                        <a:solidFill>
                          <a:srgbClr val="000000"/>
                        </a:solidFill>
                        <a:effectLst/>
                        <a:latin typeface="NKPFWL+STSong"/>
                        <a:ea typeface="宋体"/>
                        <a:cs typeface="宋体"/>
                      </a:endParaRPr>
                    </a:p>
                  </a:txBody>
                  <a:tcPr marL="68580" marR="68580" marT="0" marB="0">
                    <a:solidFill>
                      <a:schemeClr val="accent1">
                        <a:alpha val="60000"/>
                      </a:schemeClr>
                    </a:solidFill>
                  </a:tcPr>
                </a:tc>
                <a:tc>
                  <a:txBody>
                    <a:bodyPr/>
                    <a:lstStyle/>
                    <a:p>
                      <a:pPr>
                        <a:lnSpc>
                          <a:spcPts val="1205"/>
                        </a:lnSpc>
                        <a:spcAft>
                          <a:spcPts val="0"/>
                        </a:spcAft>
                      </a:pPr>
                      <a:r>
                        <a:rPr lang="en-NZ" sz="1100" b="1" dirty="0">
                          <a:solidFill>
                            <a:schemeClr val="bg1"/>
                          </a:solidFill>
                          <a:effectLst/>
                        </a:rPr>
                        <a:t>Closing speech by MC</a:t>
                      </a:r>
                      <a:endParaRPr lang="en-NZ" sz="1200" b="1" dirty="0">
                        <a:solidFill>
                          <a:schemeClr val="bg1"/>
                        </a:solidFill>
                        <a:effectLst/>
                        <a:latin typeface="NKPFWL+STSong"/>
                        <a:ea typeface="宋体"/>
                        <a:cs typeface="宋体"/>
                      </a:endParaRPr>
                    </a:p>
                  </a:txBody>
                  <a:tcPr marL="68580" marR="68580" marT="0" marB="0">
                    <a:solidFill>
                      <a:schemeClr val="accent1">
                        <a:alpha val="60000"/>
                      </a:schemeClr>
                    </a:solidFill>
                  </a:tcPr>
                </a:tc>
              </a:tr>
              <a:tr h="358265">
                <a:tc>
                  <a:txBody>
                    <a:bodyPr/>
                    <a:lstStyle/>
                    <a:p>
                      <a:pPr>
                        <a:lnSpc>
                          <a:spcPts val="1205"/>
                        </a:lnSpc>
                        <a:spcAft>
                          <a:spcPts val="0"/>
                        </a:spcAft>
                      </a:pPr>
                      <a:r>
                        <a:rPr lang="en-NZ" sz="1100" b="1" dirty="0">
                          <a:effectLst/>
                        </a:rPr>
                        <a:t>4:40PM        </a:t>
                      </a:r>
                      <a:endParaRPr lang="en-NZ" sz="1200" b="1" dirty="0">
                        <a:solidFill>
                          <a:srgbClr val="000000"/>
                        </a:solidFill>
                        <a:effectLst/>
                        <a:latin typeface="NKPFWL+STSong"/>
                        <a:ea typeface="宋体"/>
                        <a:cs typeface="宋体"/>
                      </a:endParaRPr>
                    </a:p>
                  </a:txBody>
                  <a:tcPr marL="68580" marR="68580" marT="0" marB="0">
                    <a:solidFill>
                      <a:schemeClr val="accent1">
                        <a:alpha val="60000"/>
                      </a:schemeClr>
                    </a:solidFill>
                  </a:tcPr>
                </a:tc>
                <a:tc>
                  <a:txBody>
                    <a:bodyPr/>
                    <a:lstStyle/>
                    <a:p>
                      <a:pPr>
                        <a:spcAft>
                          <a:spcPts val="0"/>
                        </a:spcAft>
                      </a:pPr>
                      <a:r>
                        <a:rPr lang="en-NZ" sz="1100" b="1" dirty="0" smtClean="0">
                          <a:solidFill>
                            <a:schemeClr val="bg1"/>
                          </a:solidFill>
                          <a:effectLst/>
                          <a:latin typeface="+mn-lt"/>
                          <a:ea typeface="+mn-ea"/>
                          <a:cs typeface="+mn-cs"/>
                        </a:rPr>
                        <a:t>One</a:t>
                      </a:r>
                      <a:r>
                        <a:rPr lang="en-NZ" sz="1100" b="1" baseline="0" dirty="0" smtClean="0">
                          <a:solidFill>
                            <a:schemeClr val="bg1"/>
                          </a:solidFill>
                          <a:effectLst/>
                          <a:latin typeface="+mn-lt"/>
                          <a:ea typeface="+mn-ea"/>
                          <a:cs typeface="+mn-cs"/>
                        </a:rPr>
                        <a:t> on One Match-making/Networking </a:t>
                      </a:r>
                    </a:p>
                    <a:p>
                      <a:pPr>
                        <a:spcAft>
                          <a:spcPts val="0"/>
                        </a:spcAft>
                      </a:pPr>
                      <a:endParaRPr lang="en-NZ" sz="1200" b="1" dirty="0">
                        <a:solidFill>
                          <a:schemeClr val="bg1"/>
                        </a:solidFill>
                        <a:effectLst/>
                        <a:latin typeface="NKPFWL+STSong"/>
                        <a:ea typeface="宋体"/>
                        <a:cs typeface="宋体"/>
                      </a:endParaRPr>
                    </a:p>
                  </a:txBody>
                  <a:tcPr marL="68580" marR="68580" marT="0" marB="0">
                    <a:solidFill>
                      <a:schemeClr val="accent1">
                        <a:alpha val="60000"/>
                      </a:schemeClr>
                    </a:solidFill>
                  </a:tcPr>
                </a:tc>
              </a:tr>
              <a:tr h="289806">
                <a:tc>
                  <a:txBody>
                    <a:bodyPr/>
                    <a:lstStyle/>
                    <a:p>
                      <a:pPr>
                        <a:lnSpc>
                          <a:spcPts val="1205"/>
                        </a:lnSpc>
                        <a:spcAft>
                          <a:spcPts val="0"/>
                        </a:spcAft>
                      </a:pPr>
                      <a:r>
                        <a:rPr lang="en-NZ" sz="1100" b="1" dirty="0" smtClean="0">
                          <a:solidFill>
                            <a:schemeClr val="bg1"/>
                          </a:solidFill>
                          <a:effectLst/>
                          <a:latin typeface="+mj-lt"/>
                          <a:ea typeface="宋体"/>
                          <a:cs typeface="宋体"/>
                        </a:rPr>
                        <a:t>6:30PM</a:t>
                      </a:r>
                      <a:endParaRPr lang="en-NZ" sz="1100" b="1" dirty="0">
                        <a:solidFill>
                          <a:schemeClr val="bg1"/>
                        </a:solidFill>
                        <a:effectLst/>
                        <a:latin typeface="+mj-lt"/>
                        <a:ea typeface="宋体"/>
                        <a:cs typeface="宋体"/>
                      </a:endParaRPr>
                    </a:p>
                  </a:txBody>
                  <a:tcPr marL="68580" marR="68580" marT="0" marB="0">
                    <a:solidFill>
                      <a:schemeClr val="accent1">
                        <a:alpha val="60000"/>
                      </a:schemeClr>
                    </a:solidFill>
                  </a:tcPr>
                </a:tc>
                <a:tc>
                  <a:txBody>
                    <a:bodyPr/>
                    <a:lstStyle/>
                    <a:p>
                      <a:pPr>
                        <a:spcAft>
                          <a:spcPts val="0"/>
                        </a:spcAft>
                      </a:pPr>
                      <a:r>
                        <a:rPr lang="en-NZ" sz="1100" b="1" dirty="0" smtClean="0">
                          <a:solidFill>
                            <a:schemeClr val="bg1"/>
                          </a:solidFill>
                          <a:effectLst/>
                          <a:latin typeface="+mj-lt"/>
                          <a:ea typeface="宋体"/>
                          <a:cs typeface="宋体"/>
                        </a:rPr>
                        <a:t>Closing </a:t>
                      </a:r>
                      <a:endParaRPr lang="en-NZ" sz="1100" b="1" dirty="0">
                        <a:solidFill>
                          <a:schemeClr val="bg1"/>
                        </a:solidFill>
                        <a:effectLst/>
                        <a:latin typeface="+mj-lt"/>
                        <a:ea typeface="宋体"/>
                        <a:cs typeface="宋体"/>
                      </a:endParaRPr>
                    </a:p>
                  </a:txBody>
                  <a:tcPr marL="68580" marR="68580" marT="0" marB="0">
                    <a:solidFill>
                      <a:schemeClr val="accent1">
                        <a:alpha val="60000"/>
                      </a:schemeClr>
                    </a:solidFill>
                  </a:tcPr>
                </a:tc>
              </a:tr>
            </a:tbl>
          </a:graphicData>
        </a:graphic>
      </p:graphicFrame>
      <p:pic>
        <p:nvPicPr>
          <p:cNvPr id="32" name="Picture 31" descr="File:Bank of China (logo).svg">
            <a:hlinkClick r:id="rId8"/>
          </p:cNvPr>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979712" y="3645024"/>
            <a:ext cx="1184745" cy="334856"/>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971600" y="4447318"/>
            <a:ext cx="1140552" cy="33485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3196225" y="4417329"/>
            <a:ext cx="871719" cy="41794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1691680" y="2390403"/>
            <a:ext cx="1790700" cy="3905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Rectangle 4"/>
          <p:cNvSpPr/>
          <p:nvPr/>
        </p:nvSpPr>
        <p:spPr>
          <a:xfrm>
            <a:off x="5115013" y="5085184"/>
            <a:ext cx="3834736" cy="923330"/>
          </a:xfrm>
          <a:prstGeom prst="rect">
            <a:avLst/>
          </a:prstGeom>
          <a:solidFill>
            <a:schemeClr val="bg1">
              <a:alpha val="56000"/>
            </a:schemeClr>
          </a:solidFill>
        </p:spPr>
        <p:txBody>
          <a:bodyPr wrap="square">
            <a:spAutoFit/>
          </a:bodyPr>
          <a:lstStyle/>
          <a:p>
            <a:pPr algn="just">
              <a:spcAft>
                <a:spcPts val="600"/>
              </a:spcAft>
            </a:pPr>
            <a:r>
              <a:rPr lang="en-NZ" sz="1400" b="1" dirty="0">
                <a:solidFill>
                  <a:schemeClr val="tx1">
                    <a:lumMod val="75000"/>
                    <a:lumOff val="25000"/>
                  </a:schemeClr>
                </a:solidFill>
              </a:rPr>
              <a:t> </a:t>
            </a:r>
            <a:r>
              <a:rPr lang="en-NZ" sz="1400" b="1" dirty="0" smtClean="0">
                <a:solidFill>
                  <a:schemeClr val="tx1">
                    <a:lumMod val="75000"/>
                    <a:lumOff val="25000"/>
                  </a:schemeClr>
                </a:solidFill>
              </a:rPr>
              <a:t>        RSVP </a:t>
            </a:r>
            <a:r>
              <a:rPr lang="en-NZ" sz="1000" b="1" dirty="0" smtClean="0">
                <a:solidFill>
                  <a:srgbClr val="FF0000"/>
                </a:solidFill>
              </a:rPr>
              <a:t>(Registration is compulsory)</a:t>
            </a:r>
          </a:p>
          <a:p>
            <a:pPr marL="354013" algn="just">
              <a:spcAft>
                <a:spcPts val="600"/>
              </a:spcAft>
            </a:pPr>
            <a:r>
              <a:rPr lang="en-NZ" sz="1000" b="1" dirty="0" smtClean="0">
                <a:solidFill>
                  <a:schemeClr val="tx1">
                    <a:lumMod val="75000"/>
                    <a:lumOff val="25000"/>
                  </a:schemeClr>
                </a:solidFill>
              </a:rPr>
              <a:t>Please RSVP before 8 September 2017 to Ms Emily Zhang at </a:t>
            </a:r>
            <a:r>
              <a:rPr lang="en-NZ" sz="1000" b="1" dirty="0" smtClean="0">
                <a:solidFill>
                  <a:schemeClr val="tx1">
                    <a:lumMod val="75000"/>
                    <a:lumOff val="25000"/>
                  </a:schemeClr>
                </a:solidFill>
                <a:hlinkClick r:id="rId13"/>
              </a:rPr>
              <a:t>emilyzhang@bankofchina.com</a:t>
            </a:r>
            <a:endParaRPr lang="en-NZ" sz="1000" b="1" dirty="0" smtClean="0">
              <a:solidFill>
                <a:schemeClr val="tx1">
                  <a:lumMod val="75000"/>
                  <a:lumOff val="25000"/>
                </a:schemeClr>
              </a:solidFill>
            </a:endParaRPr>
          </a:p>
          <a:p>
            <a:pPr marL="354013" algn="just">
              <a:spcAft>
                <a:spcPts val="600"/>
              </a:spcAft>
            </a:pPr>
            <a:r>
              <a:rPr lang="en-NZ" sz="1000" b="1" dirty="0" smtClean="0">
                <a:solidFill>
                  <a:schemeClr val="tx1">
                    <a:lumMod val="75000"/>
                    <a:lumOff val="25000"/>
                  </a:schemeClr>
                </a:solidFill>
              </a:rPr>
              <a:t>For further enquiries, please contact +64 09 980 9076. </a:t>
            </a:r>
            <a:endParaRPr lang="en-NZ" sz="1000" b="1" dirty="0">
              <a:solidFill>
                <a:schemeClr val="tx1">
                  <a:lumMod val="75000"/>
                  <a:lumOff val="25000"/>
                </a:schemeClr>
              </a:solidFill>
            </a:endParaRPr>
          </a:p>
        </p:txBody>
      </p:sp>
      <p:pic>
        <p:nvPicPr>
          <p:cNvPr id="22" name="图片 2"/>
          <p:cNvPicPr>
            <a:picLocks noChangeAspect="1"/>
          </p:cNvPicPr>
          <p:nvPr/>
        </p:nvPicPr>
        <p:blipFill>
          <a:blip r:embed="rId14" cstate="print">
            <a:grayscl/>
            <a:extLst>
              <a:ext uri="{BEBA8EAE-BF5A-486C-A8C5-ECC9F3942E4B}">
                <a14:imgProps xmlns:a14="http://schemas.microsoft.com/office/drawing/2010/main" xmlns="">
                  <a14:imgLayer r:embed="rId15">
                    <a14:imgEffect>
                      <a14:artisticGlowEdges/>
                    </a14:imgEffect>
                    <a14:imgEffect>
                      <a14:colorTemperature colorTemp="1500"/>
                    </a14:imgEffect>
                    <a14:imgEffect>
                      <a14:saturation sat="170000"/>
                    </a14:imgEffect>
                  </a14:imgLayer>
                </a14:imgProps>
              </a:ext>
              <a:ext uri="{28A0092B-C50C-407E-A947-70E740481C1C}">
                <a14:useLocalDpi xmlns:a14="http://schemas.microsoft.com/office/drawing/2010/main" xmlns="" val="0"/>
              </a:ext>
            </a:extLst>
          </a:blip>
          <a:stretch>
            <a:fillRect/>
          </a:stretch>
        </p:blipFill>
        <p:spPr>
          <a:xfrm>
            <a:off x="5089783" y="5085184"/>
            <a:ext cx="468295" cy="468295"/>
          </a:xfrm>
          <a:prstGeom prst="rect">
            <a:avLst/>
          </a:prstGeom>
        </p:spPr>
      </p:pic>
      <p:sp>
        <p:nvSpPr>
          <p:cNvPr id="23" name="TextBox 22"/>
          <p:cNvSpPr txBox="1"/>
          <p:nvPr/>
        </p:nvSpPr>
        <p:spPr>
          <a:xfrm>
            <a:off x="502001" y="21019"/>
            <a:ext cx="7983290" cy="584775"/>
          </a:xfrm>
          <a:prstGeom prst="rect">
            <a:avLst/>
          </a:prstGeom>
          <a:noFill/>
        </p:spPr>
        <p:txBody>
          <a:bodyPr wrap="square" rtlCol="0">
            <a:spAutoFit/>
          </a:bodyPr>
          <a:lstStyle/>
          <a:p>
            <a:pPr algn="ctr"/>
            <a:r>
              <a:rPr lang="en-NZ" sz="3200" dirty="0" smtClean="0">
                <a:solidFill>
                  <a:srgbClr val="C00000"/>
                </a:solidFill>
                <a:cs typeface="Times New Roman" panose="02020603050405020304" pitchFamily="18" charset="0"/>
              </a:rPr>
              <a:t>INVITATION</a:t>
            </a:r>
            <a:endParaRPr lang="en-NZ" sz="3200" dirty="0">
              <a:solidFill>
                <a:srgbClr val="C00000"/>
              </a:solidFill>
              <a:cs typeface="Times New Roman" panose="02020603050405020304" pitchFamily="18" charset="0"/>
            </a:endParaRPr>
          </a:p>
        </p:txBody>
      </p:sp>
      <p:sp>
        <p:nvSpPr>
          <p:cNvPr id="7" name="Rectangle 6"/>
          <p:cNvSpPr/>
          <p:nvPr/>
        </p:nvSpPr>
        <p:spPr>
          <a:xfrm>
            <a:off x="107503" y="6165304"/>
            <a:ext cx="8842246" cy="538609"/>
          </a:xfrm>
          <a:prstGeom prst="rect">
            <a:avLst/>
          </a:prstGeom>
          <a:solidFill>
            <a:schemeClr val="bg1"/>
          </a:solidFill>
          <a:ln w="6350">
            <a:solidFill>
              <a:srgbClr val="FF0000"/>
            </a:solidFill>
            <a:prstDash val="sysDot"/>
          </a:ln>
        </p:spPr>
        <p:txBody>
          <a:bodyPr wrap="square">
            <a:spAutoFit/>
          </a:bodyPr>
          <a:lstStyle/>
          <a:p>
            <a:pPr algn="ctr">
              <a:spcAft>
                <a:spcPts val="600"/>
              </a:spcAft>
            </a:pPr>
            <a:r>
              <a:rPr lang="en-NZ" sz="1200" b="1" u="sng" dirty="0">
                <a:solidFill>
                  <a:srgbClr val="FF0000"/>
                </a:solidFill>
              </a:rPr>
              <a:t>IMPORTANT </a:t>
            </a:r>
            <a:r>
              <a:rPr lang="en-NZ" sz="1200" b="1" u="sng" dirty="0" smtClean="0">
                <a:solidFill>
                  <a:srgbClr val="FF0000"/>
                </a:solidFill>
              </a:rPr>
              <a:t>NOTICE</a:t>
            </a:r>
          </a:p>
          <a:p>
            <a:pPr algn="ctr">
              <a:spcAft>
                <a:spcPts val="600"/>
              </a:spcAft>
            </a:pPr>
            <a:r>
              <a:rPr lang="en-NZ" sz="1200" b="1" dirty="0" smtClean="0">
                <a:solidFill>
                  <a:srgbClr val="FF0000"/>
                </a:solidFill>
              </a:rPr>
              <a:t>To RSVP</a:t>
            </a:r>
            <a:r>
              <a:rPr lang="en-NZ" sz="1200" b="1" dirty="0">
                <a:solidFill>
                  <a:srgbClr val="FF0000"/>
                </a:solidFill>
              </a:rPr>
              <a:t>, please </a:t>
            </a:r>
            <a:r>
              <a:rPr lang="en-NZ" sz="1200" b="1" dirty="0" smtClean="0">
                <a:solidFill>
                  <a:srgbClr val="FF0000"/>
                </a:solidFill>
              </a:rPr>
              <a:t>fill in our Registration Form and read the </a:t>
            </a:r>
            <a:r>
              <a:rPr lang="en-NZ" sz="1200" b="1" dirty="0">
                <a:solidFill>
                  <a:srgbClr val="FF0000"/>
                </a:solidFill>
              </a:rPr>
              <a:t>Qualifying </a:t>
            </a:r>
            <a:r>
              <a:rPr lang="en-NZ" sz="1200" b="1" dirty="0" smtClean="0">
                <a:solidFill>
                  <a:srgbClr val="FF0000"/>
                </a:solidFill>
              </a:rPr>
              <a:t>Requirements to </a:t>
            </a:r>
            <a:r>
              <a:rPr lang="en-NZ" sz="1200" b="1" dirty="0">
                <a:solidFill>
                  <a:srgbClr val="FF0000"/>
                </a:solidFill>
              </a:rPr>
              <a:t>ensure suitability of participations.</a:t>
            </a:r>
          </a:p>
        </p:txBody>
      </p:sp>
    </p:spTree>
    <p:extLst>
      <p:ext uri="{BB962C8B-B14F-4D97-AF65-F5344CB8AC3E}">
        <p14:creationId xmlns:p14="http://schemas.microsoft.com/office/powerpoint/2010/main" xmlns="" val="2229129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0" y="4554"/>
            <a:ext cx="2916324" cy="400110"/>
          </a:xfrm>
          <a:prstGeom prst="rect">
            <a:avLst/>
          </a:prstGeom>
          <a:noFill/>
        </p:spPr>
        <p:txBody>
          <a:bodyPr wrap="square" rtlCol="0">
            <a:spAutoFit/>
          </a:bodyPr>
          <a:lstStyle/>
          <a:p>
            <a:pPr algn="r"/>
            <a:r>
              <a:rPr lang="en-NZ" sz="2000" dirty="0" smtClean="0">
                <a:solidFill>
                  <a:srgbClr val="C00000"/>
                </a:solidFill>
                <a:cs typeface="Times New Roman" panose="02020603050405020304" pitchFamily="18" charset="0"/>
              </a:rPr>
              <a:t>Chinese Delegation Profile </a:t>
            </a:r>
            <a:endParaRPr lang="en-NZ" sz="2000" dirty="0">
              <a:solidFill>
                <a:srgbClr val="C00000"/>
              </a:solidFill>
              <a:cs typeface="Times New Roman" panose="02020603050405020304" pitchFamily="18" charset="0"/>
            </a:endParaRPr>
          </a:p>
        </p:txBody>
      </p:sp>
      <p:sp>
        <p:nvSpPr>
          <p:cNvPr id="6" name="Rectangle 2"/>
          <p:cNvSpPr>
            <a:spLocks noChangeArrowheads="1"/>
          </p:cNvSpPr>
          <p:nvPr/>
        </p:nvSpPr>
        <p:spPr bwMode="auto">
          <a:xfrm>
            <a:off x="887290" y="189901"/>
            <a:ext cx="3660571" cy="1785104"/>
          </a:xfrm>
          <a:prstGeom prst="rect">
            <a:avLst/>
          </a:prstGeom>
          <a:noFill/>
          <a:ln>
            <a:noFill/>
          </a:ln>
          <a:effectLs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NZ" altLang="zh-CN" sz="1100" b="1" dirty="0" smtClean="0">
                <a:solidFill>
                  <a:schemeClr val="tx1">
                    <a:lumMod val="65000"/>
                    <a:lumOff val="35000"/>
                  </a:schemeClr>
                </a:solidFill>
                <a:latin typeface="Calibri" pitchFamily="34" charset="0"/>
                <a:ea typeface="宋体" pitchFamily="2" charset="-122"/>
                <a:cs typeface="Times New Roman" pitchFamily="18" charset="0"/>
              </a:rPr>
              <a:t>Michael Li</a:t>
            </a:r>
            <a:r>
              <a:rPr kumimoji="0" lang="zh-CN" altLang="en-NZ" sz="1100" b="0" i="0" u="none" strike="noStrike" cap="none" normalizeH="0" baseline="0" dirty="0" smtClean="0">
                <a:ln>
                  <a:noFill/>
                </a:ln>
                <a:solidFill>
                  <a:schemeClr val="tx1">
                    <a:lumMod val="65000"/>
                    <a:lumOff val="35000"/>
                  </a:schemeClr>
                </a:solidFill>
                <a:effectLst/>
                <a:latin typeface="Calibri" pitchFamily="34" charset="0"/>
                <a:ea typeface="宋体" pitchFamily="2" charset="-122"/>
                <a:cs typeface="Times New Roman" pitchFamily="18" charset="0"/>
              </a:rPr>
              <a:t>  </a:t>
            </a:r>
            <a:r>
              <a:rPr kumimoji="0" lang="en-NZ" altLang="zh-CN" sz="900" b="0" i="1" u="none" strike="noStrike" cap="none" normalizeH="0" baseline="0" dirty="0" smtClean="0">
                <a:ln>
                  <a:noFill/>
                </a:ln>
                <a:effectLst/>
                <a:latin typeface="Calibri" pitchFamily="34" charset="0"/>
                <a:ea typeface="宋体" pitchFamily="2" charset="-122"/>
                <a:cs typeface="Times New Roman" pitchFamily="18" charset="0"/>
              </a:rPr>
              <a:t>Managing</a:t>
            </a:r>
            <a:r>
              <a:rPr kumimoji="0" lang="en-NZ" altLang="zh-CN" sz="900" b="0" i="1" u="none" strike="noStrike" cap="none" normalizeH="0" dirty="0" smtClean="0">
                <a:ln>
                  <a:noFill/>
                </a:ln>
                <a:effectLst/>
                <a:latin typeface="Calibri" pitchFamily="34" charset="0"/>
                <a:ea typeface="宋体" pitchFamily="2" charset="-122"/>
                <a:cs typeface="Times New Roman" pitchFamily="18" charset="0"/>
              </a:rPr>
              <a:t> Director of Tsing Capital </a:t>
            </a:r>
            <a:r>
              <a:rPr kumimoji="0" lang="zh-CN" altLang="en-NZ" sz="900" b="0" i="1" u="none" strike="noStrike" cap="none" normalizeH="0" baseline="0" dirty="0" smtClean="0">
                <a:ln>
                  <a:noFill/>
                </a:ln>
                <a:effectLst/>
                <a:latin typeface="Calibri" pitchFamily="34" charset="0"/>
                <a:ea typeface="宋体" pitchFamily="2" charset="-122"/>
                <a:cs typeface="Times New Roman" pitchFamily="18" charset="0"/>
              </a:rPr>
              <a:t>      </a:t>
            </a:r>
            <a:endParaRPr kumimoji="0" lang="en-NZ" altLang="zh-CN" sz="900" b="0" i="1" u="none" strike="noStrike" cap="none" normalizeH="0" baseline="0" dirty="0" smtClean="0">
              <a:ln>
                <a:noFill/>
              </a:ln>
              <a:effectLst/>
              <a:latin typeface="Calibri" pitchFamily="34" charset="0"/>
              <a:ea typeface="宋体" pitchFamily="2" charset="-122"/>
              <a:cs typeface="Times New Roman" pitchFamily="18" charset="0"/>
            </a:endParaRPr>
          </a:p>
          <a:p>
            <a:pPr lvl="0" algn="just" eaLnBrk="0" fontAlgn="base" hangingPunct="0">
              <a:spcBef>
                <a:spcPct val="0"/>
              </a:spcBef>
              <a:spcAft>
                <a:spcPct val="0"/>
              </a:spcAft>
            </a:pPr>
            <a:r>
              <a:rPr lang="en-NZ" sz="900" dirty="0" smtClean="0"/>
              <a:t>With over 20 years experience in IB, PE and High-Tech companies. He was a partner of KPCB (China). </a:t>
            </a:r>
            <a:r>
              <a:rPr lang="en-NZ" sz="900" dirty="0"/>
              <a:t>Prior to joining the venture capital industry, Mr. </a:t>
            </a:r>
            <a:r>
              <a:rPr lang="en-NZ" sz="900" dirty="0" smtClean="0"/>
              <a:t>Li </a:t>
            </a:r>
            <a:r>
              <a:rPr lang="en-NZ" sz="900" dirty="0"/>
              <a:t>worked at Lehman </a:t>
            </a:r>
            <a:r>
              <a:rPr lang="en-NZ" sz="900" dirty="0" smtClean="0"/>
              <a:t>Brothers in New </a:t>
            </a:r>
            <a:r>
              <a:rPr lang="en-NZ" sz="900" dirty="0"/>
              <a:t>York for five years. In his early years of his </a:t>
            </a:r>
            <a:r>
              <a:rPr lang="en-NZ" sz="900" dirty="0" smtClean="0"/>
              <a:t>career, he </a:t>
            </a:r>
            <a:r>
              <a:rPr lang="en-NZ" sz="900" dirty="0"/>
              <a:t>has been with high-tech companies, including Bell Canada, Royal Bank of </a:t>
            </a:r>
            <a:r>
              <a:rPr lang="en-NZ" sz="900" dirty="0" smtClean="0"/>
              <a:t>Canada</a:t>
            </a:r>
            <a:r>
              <a:rPr lang="en-NZ" sz="900" dirty="0"/>
              <a:t> </a:t>
            </a:r>
            <a:r>
              <a:rPr lang="en-NZ" sz="900" dirty="0" smtClean="0"/>
              <a:t>and etc.  Tsing is the </a:t>
            </a:r>
            <a:r>
              <a:rPr lang="en-NZ" sz="900" dirty="0"/>
              <a:t>first fund management company dedicated to multi-disciplinary sustainable technology investing in China and globally. </a:t>
            </a:r>
            <a:endParaRPr lang="en-NZ" sz="900" dirty="0" smtClean="0"/>
          </a:p>
          <a:p>
            <a:pPr algn="just" eaLnBrk="0" fontAlgn="base" hangingPunct="0">
              <a:spcBef>
                <a:spcPct val="0"/>
              </a:spcBef>
              <a:spcAft>
                <a:spcPct val="0"/>
              </a:spcAft>
            </a:pPr>
            <a:r>
              <a:rPr kumimoji="0" lang="zh-CN" altLang="en-NZ" sz="900" b="0" i="0" u="none" strike="noStrike" cap="none" normalizeH="0" baseline="0" dirty="0" smtClean="0">
                <a:ln>
                  <a:noFill/>
                </a:ln>
                <a:solidFill>
                  <a:srgbClr val="424142"/>
                </a:solidFill>
                <a:effectLst/>
                <a:latin typeface="Calibri" pitchFamily="34" charset="0"/>
                <a:ea typeface="宋体" pitchFamily="2" charset="-122"/>
                <a:cs typeface="Times New Roman" pitchFamily="18" charset="0"/>
              </a:rPr>
              <a:t/>
            </a:r>
            <a:br>
              <a:rPr kumimoji="0" lang="zh-CN" altLang="en-NZ" sz="900" b="0" i="0" u="none" strike="noStrike" cap="none" normalizeH="0" baseline="0" dirty="0" smtClean="0">
                <a:ln>
                  <a:noFill/>
                </a:ln>
                <a:solidFill>
                  <a:srgbClr val="424142"/>
                </a:solidFill>
                <a:effectLst/>
                <a:latin typeface="Calibri" pitchFamily="34" charset="0"/>
                <a:ea typeface="宋体" pitchFamily="2" charset="-122"/>
                <a:cs typeface="Times New Roman" pitchFamily="18" charset="0"/>
              </a:rPr>
            </a:br>
            <a:r>
              <a:rPr lang="en-NZ" altLang="zh-CN" sz="900" u="sng" dirty="0" smtClean="0">
                <a:latin typeface="Calibri" pitchFamily="34" charset="0"/>
                <a:ea typeface="宋体" pitchFamily="2" charset="-122"/>
                <a:cs typeface="Times New Roman" pitchFamily="18" charset="0"/>
              </a:rPr>
              <a:t>Sector</a:t>
            </a:r>
            <a:r>
              <a:rPr kumimoji="0" lang="en-NZ" altLang="zh-CN" sz="900" b="0" i="0" u="sng" strike="noStrike" cap="none" normalizeH="0" baseline="0" dirty="0" smtClean="0">
                <a:ln>
                  <a:noFill/>
                </a:ln>
                <a:effectLst/>
                <a:latin typeface="Calibri" pitchFamily="34" charset="0"/>
                <a:ea typeface="宋体" pitchFamily="2" charset="-122"/>
                <a:cs typeface="Times New Roman" pitchFamily="18" charset="0"/>
              </a:rPr>
              <a:t> Preferences</a:t>
            </a:r>
            <a:r>
              <a:rPr kumimoji="0" lang="en-NZ" altLang="zh-CN" sz="900" b="0" i="0" u="none" strike="noStrike" cap="none" normalizeH="0" dirty="0" smtClean="0">
                <a:ln>
                  <a:noFill/>
                </a:ln>
                <a:effectLst/>
                <a:latin typeface="Calibri" pitchFamily="34" charset="0"/>
                <a:ea typeface="宋体" pitchFamily="2" charset="-122"/>
                <a:cs typeface="Times New Roman" pitchFamily="18" charset="0"/>
              </a:rPr>
              <a:t>: </a:t>
            </a:r>
            <a:r>
              <a:rPr lang="en-NZ" altLang="zh-CN" sz="900" dirty="0" smtClean="0">
                <a:latin typeface="Calibri" pitchFamily="34" charset="0"/>
                <a:ea typeface="宋体" pitchFamily="2" charset="-122"/>
                <a:cs typeface="Times New Roman" pitchFamily="18" charset="0"/>
              </a:rPr>
              <a:t>Clean Energy, New Material, Sustainable Agriculture, </a:t>
            </a:r>
          </a:p>
          <a:p>
            <a:pPr algn="just" eaLnBrk="0" fontAlgn="base" hangingPunct="0">
              <a:spcBef>
                <a:spcPct val="0"/>
              </a:spcBef>
              <a:spcAft>
                <a:spcPct val="0"/>
              </a:spcAft>
            </a:pPr>
            <a:r>
              <a:rPr lang="en-NZ" altLang="zh-CN" sz="900" dirty="0">
                <a:latin typeface="Calibri" pitchFamily="34" charset="0"/>
                <a:ea typeface="宋体" pitchFamily="2" charset="-122"/>
                <a:cs typeface="Times New Roman" pitchFamily="18" charset="0"/>
              </a:rPr>
              <a:t>	</a:t>
            </a:r>
            <a:r>
              <a:rPr lang="en-NZ" altLang="zh-CN" sz="900" dirty="0" smtClean="0">
                <a:latin typeface="Calibri" pitchFamily="34" charset="0"/>
                <a:ea typeface="宋体" pitchFamily="2" charset="-122"/>
                <a:cs typeface="Times New Roman" pitchFamily="18" charset="0"/>
              </a:rPr>
              <a:t> Environmental Protection and Intelligent Technology</a:t>
            </a:r>
          </a:p>
          <a:p>
            <a:pPr lvl="0" algn="just" eaLnBrk="0" fontAlgn="base" hangingPunct="0">
              <a:spcBef>
                <a:spcPct val="0"/>
              </a:spcBef>
              <a:spcAft>
                <a:spcPct val="0"/>
              </a:spcAft>
            </a:pPr>
            <a:r>
              <a:rPr kumimoji="0" lang="en-NZ" altLang="zh-CN" sz="900" b="0" i="0" u="sng" strike="noStrike" cap="none" normalizeH="0" baseline="0" dirty="0" smtClean="0">
                <a:ln>
                  <a:noFill/>
                </a:ln>
                <a:effectLst/>
                <a:latin typeface="Calibri" pitchFamily="34" charset="0"/>
                <a:ea typeface="宋体" pitchFamily="2" charset="-122"/>
                <a:cs typeface="Times New Roman" pitchFamily="18" charset="0"/>
              </a:rPr>
              <a:t>Investment</a:t>
            </a:r>
            <a:r>
              <a:rPr kumimoji="0" lang="en-NZ" altLang="zh-CN" sz="900" b="0" i="0" u="sng" strike="noStrike" cap="none" normalizeH="0" dirty="0" smtClean="0">
                <a:ln>
                  <a:noFill/>
                </a:ln>
                <a:effectLst/>
                <a:latin typeface="Calibri" pitchFamily="34" charset="0"/>
                <a:ea typeface="宋体" pitchFamily="2" charset="-122"/>
                <a:cs typeface="Times New Roman" pitchFamily="18" charset="0"/>
              </a:rPr>
              <a:t> Stage</a:t>
            </a:r>
            <a:r>
              <a:rPr kumimoji="0" lang="en-NZ" altLang="zh-CN" sz="900" b="0" i="0" u="none" strike="noStrike" cap="none" normalizeH="0" dirty="0" smtClean="0">
                <a:ln>
                  <a:noFill/>
                </a:ln>
                <a:effectLst/>
                <a:latin typeface="Calibri" pitchFamily="34" charset="0"/>
                <a:ea typeface="宋体" pitchFamily="2" charset="-122"/>
                <a:cs typeface="Times New Roman" pitchFamily="18" charset="0"/>
              </a:rPr>
              <a:t>:  </a:t>
            </a:r>
            <a:r>
              <a:rPr lang="en-NZ" altLang="zh-CN" sz="900" dirty="0" smtClean="0">
                <a:latin typeface="Calibri" pitchFamily="34" charset="0"/>
                <a:ea typeface="宋体" pitchFamily="2" charset="-122"/>
                <a:cs typeface="Times New Roman" pitchFamily="18" charset="0"/>
              </a:rPr>
              <a:t>  </a:t>
            </a:r>
            <a:r>
              <a:rPr kumimoji="0" lang="en-NZ" altLang="zh-CN" sz="900" b="0" i="0" u="none" strike="noStrike" cap="none" normalizeH="0" dirty="0" smtClean="0">
                <a:ln>
                  <a:noFill/>
                </a:ln>
                <a:effectLst/>
                <a:latin typeface="Calibri" pitchFamily="34" charset="0"/>
                <a:ea typeface="宋体" pitchFamily="2" charset="-122"/>
                <a:cs typeface="Times New Roman" pitchFamily="18" charset="0"/>
              </a:rPr>
              <a:t>A, B, C and thereafter</a:t>
            </a:r>
            <a:endParaRPr kumimoji="0" lang="zh-CN" altLang="en-NZ" sz="900" b="0" i="0" u="none" strike="noStrike" cap="none" normalizeH="0" baseline="0" dirty="0" smtClean="0">
              <a:ln>
                <a:noFill/>
              </a:ln>
              <a:effectLst/>
              <a:latin typeface="Arial" pitchFamily="34" charset="0"/>
              <a:cs typeface="Arial" pitchFamily="34" charset="0"/>
            </a:endParaRPr>
          </a:p>
        </p:txBody>
      </p:sp>
      <p:pic>
        <p:nvPicPr>
          <p:cNvPr id="1025"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2711" y="268622"/>
            <a:ext cx="792004" cy="936103"/>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Rectangle 13"/>
          <p:cNvSpPr/>
          <p:nvPr/>
        </p:nvSpPr>
        <p:spPr>
          <a:xfrm>
            <a:off x="5451533" y="4612774"/>
            <a:ext cx="3575365" cy="2200602"/>
          </a:xfrm>
          <a:prstGeom prst="rect">
            <a:avLst/>
          </a:prstGeom>
        </p:spPr>
        <p:txBody>
          <a:bodyPr wrap="square">
            <a:spAutoFit/>
          </a:bodyPr>
          <a:lstStyle/>
          <a:p>
            <a:pPr algn="just"/>
            <a:r>
              <a:rPr lang="en-NZ" sz="1100" b="1" dirty="0" smtClean="0">
                <a:solidFill>
                  <a:schemeClr val="tx1">
                    <a:lumMod val="65000"/>
                    <a:lumOff val="35000"/>
                  </a:schemeClr>
                </a:solidFill>
              </a:rPr>
              <a:t>Jeffery Hsu</a:t>
            </a:r>
            <a:r>
              <a:rPr lang="en-NZ" sz="1100" dirty="0" smtClean="0">
                <a:solidFill>
                  <a:schemeClr val="tx1">
                    <a:lumMod val="65000"/>
                    <a:lumOff val="35000"/>
                  </a:schemeClr>
                </a:solidFill>
              </a:rPr>
              <a:t> V</a:t>
            </a:r>
            <a:r>
              <a:rPr lang="en-NZ" sz="900" i="1" dirty="0" smtClean="0"/>
              <a:t>ice President E United Group</a:t>
            </a:r>
          </a:p>
          <a:p>
            <a:pPr algn="just"/>
            <a:r>
              <a:rPr lang="en-NZ" sz="900" dirty="0" smtClean="0"/>
              <a:t>The E United Group from Taiwan with revenue reaches USD 5.2 Billion in 2016.  within E United Group, there are </a:t>
            </a:r>
            <a:r>
              <a:rPr lang="en-NZ" sz="900" dirty="0" err="1" smtClean="0"/>
              <a:t>Yieh</a:t>
            </a:r>
            <a:r>
              <a:rPr lang="en-NZ" sz="900" dirty="0" smtClean="0"/>
              <a:t> </a:t>
            </a:r>
            <a:r>
              <a:rPr lang="en-NZ" sz="900" dirty="0" err="1" smtClean="0"/>
              <a:t>Phui</a:t>
            </a:r>
            <a:r>
              <a:rPr lang="en-NZ" sz="900" dirty="0" smtClean="0"/>
              <a:t> Enterprise, </a:t>
            </a:r>
            <a:r>
              <a:rPr lang="en-NZ" sz="900" dirty="0" err="1" smtClean="0"/>
              <a:t>Yieh</a:t>
            </a:r>
            <a:r>
              <a:rPr lang="en-NZ" sz="900" dirty="0" smtClean="0"/>
              <a:t> United Steel, I-</a:t>
            </a:r>
            <a:r>
              <a:rPr lang="en-NZ" sz="900" dirty="0" err="1" smtClean="0"/>
              <a:t>Shou</a:t>
            </a:r>
            <a:r>
              <a:rPr lang="en-NZ" sz="900" dirty="0" smtClean="0"/>
              <a:t> University and I-</a:t>
            </a:r>
            <a:r>
              <a:rPr lang="en-NZ" sz="900" dirty="0" err="1" smtClean="0"/>
              <a:t>Shou</a:t>
            </a:r>
            <a:r>
              <a:rPr lang="en-NZ" sz="900" dirty="0" smtClean="0"/>
              <a:t> International School which together delivering education services including Pre School, Primary School, High School, Undergraduate and Postgraduate. E-Da Hospital, E-Da Caner Hospital, E-Da world and etc. </a:t>
            </a:r>
          </a:p>
          <a:p>
            <a:pPr algn="just"/>
            <a:endParaRPr lang="en-NZ" sz="500" dirty="0"/>
          </a:p>
          <a:p>
            <a:pPr algn="just"/>
            <a:r>
              <a:rPr lang="en-NZ" sz="900" dirty="0" smtClean="0"/>
              <a:t>Mr Xu has Master of Business of UNSW,  Master of Engineering of Tsinghua University.  He is an inventor on several patent rights in three areas, including stainless steels, golf and securities transaction. </a:t>
            </a:r>
          </a:p>
          <a:p>
            <a:pPr algn="just"/>
            <a:endParaRPr lang="en-US" sz="900" dirty="0"/>
          </a:p>
          <a:p>
            <a:pPr algn="just"/>
            <a:r>
              <a:rPr lang="en-NZ" altLang="zh-CN" sz="900" u="sng" dirty="0" smtClean="0"/>
              <a:t>Sector Preferences</a:t>
            </a:r>
            <a:r>
              <a:rPr lang="en-NZ" altLang="zh-CN" sz="900" dirty="0" smtClean="0"/>
              <a:t>:   Manufacture, Education, Medical Service and Real      </a:t>
            </a:r>
          </a:p>
          <a:p>
            <a:pPr algn="just"/>
            <a:r>
              <a:rPr lang="en-NZ" altLang="zh-CN" sz="900" dirty="0"/>
              <a:t> </a:t>
            </a:r>
            <a:r>
              <a:rPr lang="en-NZ" altLang="zh-CN" sz="900" dirty="0" smtClean="0"/>
              <a:t>                                      Estate</a:t>
            </a:r>
          </a:p>
          <a:p>
            <a:pPr algn="just"/>
            <a:r>
              <a:rPr lang="en-NZ" altLang="zh-CN" sz="900" u="sng" dirty="0" smtClean="0"/>
              <a:t>Investment Stage</a:t>
            </a:r>
            <a:r>
              <a:rPr lang="en-NZ" altLang="zh-CN" sz="900" dirty="0" smtClean="0"/>
              <a:t>:      Seeds, Angel, Pre-A and A</a:t>
            </a:r>
            <a:r>
              <a:rPr lang="en-NZ" sz="900" dirty="0" smtClean="0"/>
              <a:t> </a:t>
            </a:r>
            <a:endParaRPr lang="en-NZ" sz="900" dirty="0"/>
          </a:p>
        </p:txBody>
      </p:sp>
      <p:sp>
        <p:nvSpPr>
          <p:cNvPr id="16" name="Rectangle 15"/>
          <p:cNvSpPr/>
          <p:nvPr/>
        </p:nvSpPr>
        <p:spPr>
          <a:xfrm>
            <a:off x="938756" y="4581128"/>
            <a:ext cx="3620540" cy="2200602"/>
          </a:xfrm>
          <a:prstGeom prst="rect">
            <a:avLst/>
          </a:prstGeom>
        </p:spPr>
        <p:txBody>
          <a:bodyPr wrap="square">
            <a:spAutoFit/>
          </a:bodyPr>
          <a:lstStyle/>
          <a:p>
            <a:pPr algn="just"/>
            <a:r>
              <a:rPr lang="en-NZ" altLang="zh-CN" sz="1100" b="1" dirty="0" smtClean="0">
                <a:solidFill>
                  <a:schemeClr val="tx1">
                    <a:lumMod val="65000"/>
                    <a:lumOff val="35000"/>
                  </a:schemeClr>
                </a:solidFill>
              </a:rPr>
              <a:t>Alex Zheng </a:t>
            </a:r>
            <a:r>
              <a:rPr lang="en-NZ" altLang="zh-CN" sz="900" i="1" dirty="0" smtClean="0"/>
              <a:t>Chairman of Co-Win Capital</a:t>
            </a:r>
          </a:p>
          <a:p>
            <a:pPr algn="just"/>
            <a:r>
              <a:rPr lang="en-NZ" altLang="zh-CN" sz="900" dirty="0"/>
              <a:t>Alex </a:t>
            </a:r>
            <a:r>
              <a:rPr lang="en-NZ" sz="900" dirty="0"/>
              <a:t>Previously worked as Partner Lawyer, at Shenzhen Stock Exchange, Shenzhen Law Firm, and Shu Jin Law Firm for 13 years.  He has more than 16 years of experience in venture capital and investment management. Founded Co-Win Venture Capital in 2000, and made successful investments in companies listed on the SME and Innovation Board, such as </a:t>
            </a:r>
            <a:r>
              <a:rPr lang="en-NZ" sz="900" dirty="0" err="1"/>
              <a:t>Daan</a:t>
            </a:r>
            <a:r>
              <a:rPr lang="en-NZ" sz="900" dirty="0"/>
              <a:t> Gene(002030), ZYS Bearing(002046), </a:t>
            </a:r>
            <a:r>
              <a:rPr lang="en-NZ" sz="900" dirty="0" err="1"/>
              <a:t>Topray</a:t>
            </a:r>
            <a:r>
              <a:rPr lang="en-NZ" sz="900" dirty="0"/>
              <a:t> Solar(002218).  Co-win Capital was Forbes China’s Top Venture Capitalists of the Year 2009, 2010, 2012, 2013, and 2015. Co-win Capital was successfully listed on NEEQ, with code 832793, as the third listed famous domestic venture capital institution in NEEQ</a:t>
            </a:r>
          </a:p>
          <a:p>
            <a:pPr algn="just"/>
            <a:endParaRPr lang="en-NZ" sz="900" dirty="0" smtClean="0"/>
          </a:p>
          <a:p>
            <a:pPr algn="just"/>
            <a:r>
              <a:rPr lang="en-NZ" altLang="zh-CN" sz="900" u="sng" dirty="0" smtClean="0"/>
              <a:t>Sector  Preferences</a:t>
            </a:r>
            <a:r>
              <a:rPr lang="en-NZ" altLang="zh-CN" sz="900" dirty="0" smtClean="0"/>
              <a:t>:    High Tech, Health care,  Information Tech, and </a:t>
            </a:r>
          </a:p>
          <a:p>
            <a:pPr algn="just"/>
            <a:r>
              <a:rPr lang="en-NZ" altLang="zh-CN" sz="900" dirty="0"/>
              <a:t> </a:t>
            </a:r>
            <a:r>
              <a:rPr lang="en-NZ" altLang="zh-CN" sz="900" dirty="0" smtClean="0"/>
              <a:t>                                        others.</a:t>
            </a:r>
          </a:p>
          <a:p>
            <a:pPr algn="just"/>
            <a:r>
              <a:rPr lang="en-NZ" altLang="zh-CN" sz="900" u="sng" dirty="0" smtClean="0"/>
              <a:t>Investment Stage</a:t>
            </a:r>
            <a:r>
              <a:rPr lang="en-NZ" altLang="zh-CN" sz="900" dirty="0" smtClean="0"/>
              <a:t>:        Angel, A , B and Mezzanine </a:t>
            </a:r>
            <a:r>
              <a:rPr lang="zh-CN" altLang="en-US" sz="900" dirty="0" smtClean="0"/>
              <a:t>  </a:t>
            </a:r>
            <a:endParaRPr lang="en-NZ" sz="900" dirty="0"/>
          </a:p>
        </p:txBody>
      </p:sp>
      <p:cxnSp>
        <p:nvCxnSpPr>
          <p:cNvPr id="8" name="Straight Connector 7"/>
          <p:cNvCxnSpPr/>
          <p:nvPr/>
        </p:nvCxnSpPr>
        <p:spPr>
          <a:xfrm flipV="1">
            <a:off x="4572000" y="220578"/>
            <a:ext cx="0" cy="652079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386123" y="486251"/>
            <a:ext cx="3640776" cy="1508105"/>
          </a:xfrm>
          <a:prstGeom prst="rect">
            <a:avLst/>
          </a:prstGeom>
        </p:spPr>
        <p:txBody>
          <a:bodyPr wrap="square">
            <a:spAutoFit/>
          </a:bodyPr>
          <a:lstStyle/>
          <a:p>
            <a:pPr algn="just"/>
            <a:r>
              <a:rPr lang="en-NZ" sz="1100" b="1" dirty="0" smtClean="0">
                <a:solidFill>
                  <a:schemeClr val="tx1">
                    <a:lumMod val="65000"/>
                    <a:lumOff val="35000"/>
                  </a:schemeClr>
                </a:solidFill>
              </a:rPr>
              <a:t>Xin Liu </a:t>
            </a:r>
            <a:r>
              <a:rPr lang="en-NZ" sz="1100" dirty="0" smtClean="0">
                <a:solidFill>
                  <a:schemeClr val="tx1">
                    <a:lumMod val="65000"/>
                    <a:lumOff val="35000"/>
                  </a:schemeClr>
                </a:solidFill>
              </a:rPr>
              <a:t> </a:t>
            </a:r>
            <a:r>
              <a:rPr lang="en-NZ" sz="900" i="1" dirty="0" smtClean="0"/>
              <a:t>Chairman of Xinchen Investment</a:t>
            </a:r>
          </a:p>
          <a:p>
            <a:pPr algn="just"/>
            <a:r>
              <a:rPr lang="en-NZ" sz="900" dirty="0" err="1" smtClean="0"/>
              <a:t>Xinchen</a:t>
            </a:r>
            <a:r>
              <a:rPr lang="en-NZ" sz="900" dirty="0" smtClean="0"/>
              <a:t> RMB </a:t>
            </a:r>
            <a:r>
              <a:rPr lang="en-NZ" sz="900" dirty="0"/>
              <a:t>fund </a:t>
            </a:r>
            <a:r>
              <a:rPr lang="en-NZ" sz="900" dirty="0" smtClean="0"/>
              <a:t>was founded in 2015 </a:t>
            </a:r>
            <a:r>
              <a:rPr lang="en-NZ" sz="900" dirty="0"/>
              <a:t>with a total </a:t>
            </a:r>
            <a:r>
              <a:rPr lang="en-NZ" sz="900" dirty="0" smtClean="0"/>
              <a:t>AUM of </a:t>
            </a:r>
            <a:r>
              <a:rPr lang="en-NZ" sz="900" dirty="0"/>
              <a:t>RMB 600 </a:t>
            </a:r>
            <a:r>
              <a:rPr lang="en-NZ" sz="900" dirty="0" smtClean="0"/>
              <a:t>million. The USD fund is </a:t>
            </a:r>
            <a:r>
              <a:rPr lang="en-NZ" sz="900" dirty="0"/>
              <a:t>ready to be </a:t>
            </a:r>
            <a:r>
              <a:rPr lang="en-NZ" sz="900" dirty="0" smtClean="0"/>
              <a:t>established soon. Xinchen focus on </a:t>
            </a:r>
            <a:r>
              <a:rPr lang="en-NZ" sz="900" dirty="0"/>
              <a:t>innovation and </a:t>
            </a:r>
            <a:r>
              <a:rPr lang="en-NZ" sz="900" dirty="0" smtClean="0"/>
              <a:t>growth enterprises </a:t>
            </a:r>
            <a:r>
              <a:rPr lang="en-NZ" sz="900" dirty="0"/>
              <a:t>with operations in China </a:t>
            </a:r>
            <a:r>
              <a:rPr lang="en-NZ" sz="900" dirty="0" smtClean="0"/>
              <a:t>or related </a:t>
            </a:r>
            <a:r>
              <a:rPr lang="en-NZ" sz="900" dirty="0"/>
              <a:t>to </a:t>
            </a:r>
            <a:r>
              <a:rPr lang="en-NZ" sz="900" dirty="0" smtClean="0"/>
              <a:t>China worldwide. </a:t>
            </a:r>
            <a:r>
              <a:rPr lang="en-NZ" sz="900" dirty="0" err="1" smtClean="0"/>
              <a:t>effery</a:t>
            </a:r>
            <a:r>
              <a:rPr lang="en-NZ" sz="900" dirty="0" smtClean="0"/>
              <a:t>  has a Bachelor degree from Nagasaki University,  Master of Management from Stanford University.</a:t>
            </a:r>
          </a:p>
          <a:p>
            <a:pPr algn="just"/>
            <a:endParaRPr lang="en-NZ" sz="900" dirty="0"/>
          </a:p>
          <a:p>
            <a:pPr algn="just"/>
            <a:r>
              <a:rPr lang="en-NZ" sz="900" u="sng" dirty="0" smtClean="0"/>
              <a:t>Sector Preferences</a:t>
            </a:r>
            <a:r>
              <a:rPr lang="en-NZ" sz="900" dirty="0" smtClean="0"/>
              <a:t>:   </a:t>
            </a:r>
            <a:r>
              <a:rPr lang="en-NZ" altLang="zh-CN" sz="900" dirty="0" smtClean="0"/>
              <a:t>Pharmaceuticals, Agriculture,  Consumption       </a:t>
            </a:r>
          </a:p>
          <a:p>
            <a:pPr algn="just"/>
            <a:r>
              <a:rPr lang="en-NZ" altLang="zh-CN" sz="900" dirty="0" smtClean="0"/>
              <a:t>                                       upgrade,  Clean Energy, High-end manufacturing </a:t>
            </a:r>
          </a:p>
          <a:p>
            <a:pPr algn="just"/>
            <a:r>
              <a:rPr lang="en-NZ" altLang="zh-CN" sz="900" dirty="0"/>
              <a:t> </a:t>
            </a:r>
            <a:r>
              <a:rPr lang="en-NZ" sz="900" u="sng" dirty="0" smtClean="0"/>
              <a:t>Investment Stages</a:t>
            </a:r>
            <a:r>
              <a:rPr lang="en-NZ" sz="900" dirty="0" smtClean="0"/>
              <a:t>:   Seeds, A, B, C and thereafter</a:t>
            </a:r>
          </a:p>
        </p:txBody>
      </p:sp>
      <p:pic>
        <p:nvPicPr>
          <p:cNvPr id="19" name="Picture 18"/>
          <p:cNvPicPr/>
          <p:nvPr/>
        </p:nvPicPr>
        <p:blipFill>
          <a:blip r:embed="rId3" cstate="print">
            <a:extLst>
              <a:ext uri="{28A0092B-C50C-407E-A947-70E740481C1C}">
                <a14:useLocalDpi xmlns:a14="http://schemas.microsoft.com/office/drawing/2010/main" xmlns="" val="0"/>
              </a:ext>
            </a:extLst>
          </a:blip>
          <a:stretch>
            <a:fillRect/>
          </a:stretch>
        </p:blipFill>
        <p:spPr>
          <a:xfrm>
            <a:off x="119425" y="2265210"/>
            <a:ext cx="792004" cy="947766"/>
          </a:xfrm>
          <a:prstGeom prst="rect">
            <a:avLst/>
          </a:prstGeom>
        </p:spPr>
      </p:pic>
      <p:sp>
        <p:nvSpPr>
          <p:cNvPr id="20" name="Rectangle 19"/>
          <p:cNvSpPr/>
          <p:nvPr/>
        </p:nvSpPr>
        <p:spPr>
          <a:xfrm>
            <a:off x="926052" y="2082581"/>
            <a:ext cx="3645948" cy="2477601"/>
          </a:xfrm>
          <a:prstGeom prst="rect">
            <a:avLst/>
          </a:prstGeom>
        </p:spPr>
        <p:txBody>
          <a:bodyPr wrap="square">
            <a:spAutoFit/>
          </a:bodyPr>
          <a:lstStyle/>
          <a:p>
            <a:pPr algn="just"/>
            <a:r>
              <a:rPr lang="en-NZ" altLang="zh-CN" sz="1100" b="1" dirty="0" smtClean="0">
                <a:solidFill>
                  <a:schemeClr val="tx1">
                    <a:lumMod val="65000"/>
                    <a:lumOff val="35000"/>
                  </a:schemeClr>
                </a:solidFill>
              </a:rPr>
              <a:t>Huawei Feng</a:t>
            </a:r>
            <a:r>
              <a:rPr lang="zh-CN" altLang="en-US" sz="1100" b="1" dirty="0" smtClean="0">
                <a:solidFill>
                  <a:schemeClr val="tx1">
                    <a:lumMod val="65000"/>
                    <a:lumOff val="35000"/>
                  </a:schemeClr>
                </a:solidFill>
              </a:rPr>
              <a:t>  </a:t>
            </a:r>
            <a:r>
              <a:rPr lang="en-NZ" altLang="zh-CN" sz="900" i="1" dirty="0" smtClean="0"/>
              <a:t>Managing Director of SV Capital </a:t>
            </a:r>
            <a:r>
              <a:rPr lang="zh-CN" altLang="en-US" sz="900" i="1" dirty="0" smtClean="0"/>
              <a:t>                         </a:t>
            </a:r>
            <a:endParaRPr lang="en-NZ" altLang="zh-CN" sz="900" i="1" dirty="0" smtClean="0"/>
          </a:p>
          <a:p>
            <a:pPr algn="just"/>
            <a:r>
              <a:rPr lang="en-NZ" sz="900" dirty="0" smtClean="0"/>
              <a:t>He has </a:t>
            </a:r>
            <a:r>
              <a:rPr lang="en-NZ" sz="900" dirty="0"/>
              <a:t>more than 10 years of entrepreneurial and equity investment industry professional </a:t>
            </a:r>
            <a:r>
              <a:rPr lang="en-NZ" sz="900" dirty="0" smtClean="0"/>
              <a:t>experience and invested in over 30 companies as angel investors in China.  One of the most well-known angel investors in China.</a:t>
            </a:r>
          </a:p>
          <a:p>
            <a:pPr algn="just"/>
            <a:endParaRPr lang="en-NZ" sz="500" dirty="0"/>
          </a:p>
          <a:p>
            <a:pPr algn="just"/>
            <a:r>
              <a:rPr lang="en-NZ" sz="900" dirty="0" smtClean="0"/>
              <a:t>SV Capital is one of the earliest asset management family office and a pioneer in operating FoF in China.  Currently it operates as an Eco- investment platform which including incubator, VC, FoF, PE, IB and etc.  It managed </a:t>
            </a:r>
            <a:r>
              <a:rPr lang="en-NZ" sz="900" dirty="0"/>
              <a:t>over 40 PE funds with a cumulative amount of </a:t>
            </a:r>
            <a:r>
              <a:rPr lang="en-NZ" sz="900" dirty="0" smtClean="0"/>
              <a:t>AUM </a:t>
            </a:r>
            <a:r>
              <a:rPr lang="en-NZ" sz="900" dirty="0"/>
              <a:t>over </a:t>
            </a:r>
            <a:r>
              <a:rPr lang="en-NZ" sz="900" dirty="0" smtClean="0"/>
              <a:t>15 billion RMB</a:t>
            </a:r>
            <a:endParaRPr lang="en-NZ" sz="900" dirty="0"/>
          </a:p>
          <a:p>
            <a:pPr algn="just"/>
            <a:r>
              <a:rPr lang="en-NZ" sz="900" dirty="0" smtClean="0"/>
              <a:t>and </a:t>
            </a:r>
            <a:r>
              <a:rPr lang="en-NZ" sz="900" dirty="0"/>
              <a:t>investment cases over 100.</a:t>
            </a:r>
            <a:r>
              <a:rPr lang="en-NZ" sz="900" dirty="0" smtClean="0"/>
              <a:t> </a:t>
            </a:r>
          </a:p>
          <a:p>
            <a:pPr algn="just"/>
            <a:endParaRPr lang="en-NZ" altLang="zh-CN" sz="900" dirty="0" smtClean="0"/>
          </a:p>
          <a:p>
            <a:pPr algn="just"/>
            <a:r>
              <a:rPr lang="en-NZ" altLang="zh-CN" sz="900" u="sng" dirty="0" smtClean="0"/>
              <a:t>Investment Preferences</a:t>
            </a:r>
            <a:r>
              <a:rPr lang="en-NZ" altLang="zh-CN" sz="900" dirty="0" smtClean="0"/>
              <a:t>:  Pharmaceuticals &amp; health care, E-commerce, </a:t>
            </a:r>
          </a:p>
          <a:p>
            <a:pPr algn="just"/>
            <a:r>
              <a:rPr lang="en-NZ" altLang="zh-CN" sz="900" dirty="0"/>
              <a:t>	 </a:t>
            </a:r>
            <a:r>
              <a:rPr lang="en-NZ" altLang="zh-CN" sz="900" dirty="0" smtClean="0"/>
              <a:t>          Education, Medial, Green-Tech, Agri-Tech, </a:t>
            </a:r>
          </a:p>
          <a:p>
            <a:pPr algn="just"/>
            <a:r>
              <a:rPr lang="en-NZ" altLang="zh-CN" sz="900" dirty="0"/>
              <a:t>	</a:t>
            </a:r>
            <a:r>
              <a:rPr lang="en-NZ" altLang="zh-CN" sz="900" dirty="0" smtClean="0"/>
              <a:t>           games and etc.</a:t>
            </a:r>
          </a:p>
          <a:p>
            <a:pPr algn="just"/>
            <a:r>
              <a:rPr lang="en-NZ" altLang="zh-CN" sz="900" u="sng" dirty="0" smtClean="0"/>
              <a:t>Investment Stages</a:t>
            </a:r>
            <a:r>
              <a:rPr lang="en-NZ" altLang="zh-CN" sz="900" dirty="0" smtClean="0"/>
              <a:t>:            Seeds, Angel, </a:t>
            </a:r>
            <a:r>
              <a:rPr lang="en-NZ" sz="900" dirty="0" smtClean="0"/>
              <a:t> </a:t>
            </a:r>
            <a:r>
              <a:rPr lang="en-NZ" sz="900" dirty="0"/>
              <a:t>Pre-A, A , </a:t>
            </a:r>
            <a:r>
              <a:rPr lang="en-NZ" sz="900" dirty="0" smtClean="0"/>
              <a:t>B and IPO</a:t>
            </a:r>
            <a:endParaRPr lang="en-NZ" sz="900" dirty="0"/>
          </a:p>
        </p:txBody>
      </p:sp>
      <p:sp>
        <p:nvSpPr>
          <p:cNvPr id="22" name="Rectangle 21"/>
          <p:cNvSpPr/>
          <p:nvPr/>
        </p:nvSpPr>
        <p:spPr>
          <a:xfrm>
            <a:off x="5425234" y="2155679"/>
            <a:ext cx="3601666" cy="2331407"/>
          </a:xfrm>
          <a:prstGeom prst="rect">
            <a:avLst/>
          </a:prstGeom>
        </p:spPr>
        <p:txBody>
          <a:bodyPr wrap="square">
            <a:spAutoFit/>
          </a:bodyPr>
          <a:lstStyle/>
          <a:p>
            <a:pPr algn="just"/>
            <a:r>
              <a:rPr lang="en-NZ" altLang="zh-CN" sz="1100" b="1" dirty="0" smtClean="0">
                <a:solidFill>
                  <a:schemeClr val="tx1">
                    <a:lumMod val="65000"/>
                    <a:lumOff val="35000"/>
                  </a:schemeClr>
                </a:solidFill>
              </a:rPr>
              <a:t>Jason Li</a:t>
            </a:r>
            <a:r>
              <a:rPr lang="zh-CN" altLang="en-US" sz="1100" dirty="0" smtClean="0">
                <a:solidFill>
                  <a:schemeClr val="tx1">
                    <a:lumMod val="65000"/>
                    <a:lumOff val="35000"/>
                  </a:schemeClr>
                </a:solidFill>
              </a:rPr>
              <a:t>   </a:t>
            </a:r>
            <a:r>
              <a:rPr lang="en-NZ" altLang="zh-CN" sz="900" i="1" dirty="0" smtClean="0"/>
              <a:t>Co-funder and Managing Director of Delta Capital</a:t>
            </a:r>
            <a:r>
              <a:rPr lang="zh-CN" altLang="en-US" sz="900" i="1" dirty="0" smtClean="0"/>
              <a:t>                  </a:t>
            </a:r>
            <a:endParaRPr lang="en-NZ" altLang="zh-CN" sz="900" i="1" dirty="0"/>
          </a:p>
          <a:p>
            <a:pPr algn="just"/>
            <a:r>
              <a:rPr lang="en-NZ" sz="900" dirty="0" smtClean="0"/>
              <a:t>Over </a:t>
            </a:r>
            <a:r>
              <a:rPr lang="en-NZ" sz="900" dirty="0"/>
              <a:t>20 years of private equity, executive management and government sector experience Previously with DT Capital, </a:t>
            </a:r>
            <a:r>
              <a:rPr lang="en-NZ" sz="900" dirty="0" err="1"/>
              <a:t>Dingjia</a:t>
            </a:r>
            <a:r>
              <a:rPr lang="en-NZ" sz="900" dirty="0"/>
              <a:t> Ventures and Pacific Venture </a:t>
            </a:r>
            <a:r>
              <a:rPr lang="en-NZ" sz="900" dirty="0" smtClean="0"/>
              <a:t>Partners, expertise </a:t>
            </a:r>
            <a:r>
              <a:rPr lang="en-NZ" sz="900" dirty="0"/>
              <a:t> </a:t>
            </a:r>
            <a:r>
              <a:rPr lang="en-NZ" sz="900" dirty="0" smtClean="0"/>
              <a:t>in </a:t>
            </a:r>
            <a:r>
              <a:rPr lang="en-NZ" sz="900" dirty="0"/>
              <a:t>consumer products and services, information technology and high-margin manufacturing</a:t>
            </a:r>
            <a:endParaRPr lang="en-NZ" altLang="zh-CN" sz="900" dirty="0" smtClean="0"/>
          </a:p>
          <a:p>
            <a:pPr algn="just"/>
            <a:endParaRPr lang="en-NZ" altLang="zh-CN" sz="500" dirty="0" smtClean="0"/>
          </a:p>
          <a:p>
            <a:pPr algn="just"/>
            <a:r>
              <a:rPr lang="en-NZ" altLang="zh-CN" sz="900" dirty="0" smtClean="0"/>
              <a:t>Delta Capital has X5 USD funds and X1 RMB fund, current AUM is RMB 3 billion. Delta </a:t>
            </a:r>
            <a:r>
              <a:rPr lang="en-NZ" sz="900" dirty="0"/>
              <a:t>led a total investment of more than 70 early and growth projects, the total amount of more than </a:t>
            </a:r>
            <a:r>
              <a:rPr lang="en-NZ" sz="900" dirty="0" smtClean="0"/>
              <a:t>RMB 1.8 </a:t>
            </a:r>
            <a:r>
              <a:rPr lang="en-NZ" sz="900" dirty="0"/>
              <a:t>billion. </a:t>
            </a:r>
            <a:r>
              <a:rPr lang="en-NZ" sz="900" dirty="0" smtClean="0"/>
              <a:t> More </a:t>
            </a:r>
            <a:r>
              <a:rPr lang="en-NZ" sz="900" dirty="0"/>
              <a:t>than 20 </a:t>
            </a:r>
            <a:r>
              <a:rPr lang="en-NZ" sz="900" dirty="0" smtClean="0"/>
              <a:t>investee companies </a:t>
            </a:r>
            <a:r>
              <a:rPr lang="en-NZ" sz="900" dirty="0"/>
              <a:t>have been </a:t>
            </a:r>
            <a:r>
              <a:rPr lang="en-NZ" sz="900" dirty="0" smtClean="0"/>
              <a:t>successfully exited, </a:t>
            </a:r>
            <a:r>
              <a:rPr lang="en-NZ" sz="900" dirty="0"/>
              <a:t>including 14 projects have been successfully listed in the </a:t>
            </a:r>
            <a:r>
              <a:rPr lang="en-NZ" sz="900" dirty="0" smtClean="0"/>
              <a:t>Chinese Capital Market and internationally. </a:t>
            </a:r>
            <a:r>
              <a:rPr lang="en-NZ" altLang="zh-CN" sz="900" dirty="0" smtClean="0"/>
              <a:t>Delta </a:t>
            </a:r>
            <a:r>
              <a:rPr lang="en-NZ" altLang="zh-CN" sz="900" dirty="0"/>
              <a:t>was elected as Top 50 VC in China</a:t>
            </a:r>
            <a:r>
              <a:rPr lang="en-NZ" altLang="zh-CN" sz="900" dirty="0" smtClean="0"/>
              <a:t>.</a:t>
            </a:r>
          </a:p>
          <a:p>
            <a:pPr algn="just"/>
            <a:endParaRPr lang="en-NZ" altLang="zh-CN" sz="900" u="sng" dirty="0"/>
          </a:p>
          <a:p>
            <a:pPr algn="just"/>
            <a:r>
              <a:rPr lang="en-NZ" altLang="zh-CN" sz="900" u="sng" dirty="0" smtClean="0"/>
              <a:t>Sector Preferences</a:t>
            </a:r>
            <a:r>
              <a:rPr lang="en-NZ" altLang="zh-CN" sz="900" dirty="0" smtClean="0"/>
              <a:t>:      Internet, Green-Tech, Manufacture, E-commerce, </a:t>
            </a:r>
          </a:p>
          <a:p>
            <a:pPr algn="just"/>
            <a:r>
              <a:rPr lang="en-NZ" altLang="zh-CN" sz="900" dirty="0"/>
              <a:t>	</a:t>
            </a:r>
            <a:r>
              <a:rPr lang="en-NZ" altLang="zh-CN" sz="900" dirty="0" smtClean="0"/>
              <a:t>      Tourism and Hardware</a:t>
            </a:r>
            <a:endParaRPr lang="en-NZ" sz="900" dirty="0"/>
          </a:p>
          <a:p>
            <a:pPr algn="just"/>
            <a:r>
              <a:rPr lang="en-NZ" altLang="zh-CN" sz="900" u="sng" dirty="0" smtClean="0"/>
              <a:t>Investment Stages</a:t>
            </a:r>
            <a:r>
              <a:rPr lang="en-NZ" altLang="zh-CN" sz="900" dirty="0" smtClean="0"/>
              <a:t>:       Angel, A, B, C and thereafter</a:t>
            </a:r>
            <a:endParaRPr lang="en-NZ" sz="900" dirty="0"/>
          </a:p>
        </p:txBody>
      </p:sp>
      <p:pic>
        <p:nvPicPr>
          <p:cNvPr id="1027" name="Picture 3" descr="C:\Users\emilyzhang\Desktop\New folder\zhengweihe.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9425" y="4653543"/>
            <a:ext cx="792004" cy="956285"/>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C:\Users\emilyzhang\Desktop\New folder\刘鑫photo.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644008" y="567000"/>
            <a:ext cx="751967" cy="963051"/>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607421" y="4581128"/>
            <a:ext cx="828675" cy="10287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 name="Picture 3"/>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458460" y="193907"/>
            <a:ext cx="1647825" cy="76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 name="Picture 2" descr="C:\Users\emilyzhang\Desktop\New folder\5722e1386a7f4.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644008" y="2265210"/>
            <a:ext cx="742115" cy="10561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905180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10057</TotalTime>
  <Words>941</Words>
  <Application>Microsoft Office PowerPoint</Application>
  <PresentationFormat>On-screen Show (4:3)</PresentationFormat>
  <Paragraphs>97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BOCADMIN</dc:creator>
  <cp:lastModifiedBy>chantalt</cp:lastModifiedBy>
  <cp:revision>69</cp:revision>
  <cp:lastPrinted>2017-08-13T21:09:40Z</cp:lastPrinted>
  <dcterms:created xsi:type="dcterms:W3CDTF">2017-08-09T23:38:45Z</dcterms:created>
  <dcterms:modified xsi:type="dcterms:W3CDTF">2017-08-30T23:50:06Z</dcterms:modified>
</cp:coreProperties>
</file>